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74" r:id="rId3"/>
    <p:sldId id="267" r:id="rId4"/>
    <p:sldId id="268" r:id="rId5"/>
    <p:sldId id="269" r:id="rId6"/>
    <p:sldId id="270" r:id="rId7"/>
  </p:sldIdLst>
  <p:sldSz cx="12192000" cy="6858000"/>
  <p:notesSz cx="6858000" cy="99456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3325" autoAdjust="0"/>
  </p:normalViewPr>
  <p:slideViewPr>
    <p:cSldViewPr snapToGrid="0">
      <p:cViewPr varScale="1">
        <p:scale>
          <a:sx n="80" d="100"/>
          <a:sy n="80" d="100"/>
        </p:scale>
        <p:origin x="17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IN"/>
          </a:p>
        </p:txBody>
      </p:sp>
      <p:sp>
        <p:nvSpPr>
          <p:cNvPr id="3" name="Pladsholder til dato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BFAE494-119D-4500-8DEE-988F020462F2}" type="datetimeFigureOut">
              <a:rPr lang="en-IN" smtClean="0"/>
              <a:t>03-12-2020</a:t>
            </a:fld>
            <a:endParaRPr lang="en-IN"/>
          </a:p>
        </p:txBody>
      </p:sp>
      <p:sp>
        <p:nvSpPr>
          <p:cNvPr id="4" name="Pladsholder til slidebille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IN"/>
          </a:p>
        </p:txBody>
      </p:sp>
      <p:sp>
        <p:nvSpPr>
          <p:cNvPr id="5" name="Pladsholder til not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IN"/>
          </a:p>
        </p:txBody>
      </p:sp>
      <p:sp>
        <p:nvSpPr>
          <p:cNvPr id="6" name="Pladsholder til sidefod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IN"/>
          </a:p>
        </p:txBody>
      </p:sp>
      <p:sp>
        <p:nvSpPr>
          <p:cNvPr id="7" name="Pladsholder til slide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C875990-286F-4E7F-A071-8DE8DF2998C0}" type="slidenum">
              <a:rPr lang="en-IN" smtClean="0"/>
              <a:t>‹nr.›</a:t>
            </a:fld>
            <a:endParaRPr lang="en-IN"/>
          </a:p>
        </p:txBody>
      </p:sp>
    </p:spTree>
    <p:extLst>
      <p:ext uri="{BB962C8B-B14F-4D97-AF65-F5344CB8AC3E}">
        <p14:creationId xmlns:p14="http://schemas.microsoft.com/office/powerpoint/2010/main" val="77341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C875990-286F-4E7F-A071-8DE8DF2998C0}" type="slidenum">
              <a:rPr lang="en-IN" smtClean="0"/>
              <a:t>2</a:t>
            </a:fld>
            <a:endParaRPr lang="en-IN"/>
          </a:p>
        </p:txBody>
      </p:sp>
    </p:spTree>
    <p:extLst>
      <p:ext uri="{BB962C8B-B14F-4D97-AF65-F5344CB8AC3E}">
        <p14:creationId xmlns:p14="http://schemas.microsoft.com/office/powerpoint/2010/main" val="19659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Reglerne for fordeling af ansøgere til de gymnasiale uddannelser fremgår af optagelsesbekendtgørelsen.</a:t>
            </a:r>
          </a:p>
          <a:p>
            <a:r>
              <a:rPr lang="da-DK" dirty="0"/>
              <a:t>Reglerne for adgangskrav fremgår af lov om gymnasiale uddannelser.</a:t>
            </a:r>
          </a:p>
          <a:p>
            <a:pPr marL="0" indent="0">
              <a:buFont typeface="Arial" panose="020B0604020202020204" pitchFamily="34" charset="0"/>
              <a:buNone/>
            </a:pPr>
            <a:endParaRPr lang="da-DK" b="1" dirty="0"/>
          </a:p>
          <a:p>
            <a:pPr marL="0" indent="0">
              <a:buFont typeface="Arial" panose="020B0604020202020204" pitchFamily="34" charset="0"/>
              <a:buNone/>
            </a:pPr>
            <a:r>
              <a:rPr lang="da-DK" b="1" dirty="0"/>
              <a:t>Reglerne for elevfordeling:</a:t>
            </a:r>
          </a:p>
          <a:p>
            <a:pPr marL="0" indent="0">
              <a:buFont typeface="Arial" panose="020B0604020202020204" pitchFamily="34" charset="0"/>
              <a:buNone/>
            </a:pPr>
            <a:endParaRPr lang="da-DK" dirty="0"/>
          </a:p>
          <a:p>
            <a:pPr marL="0" indent="0">
              <a:buFont typeface="Arial" panose="020B0604020202020204" pitchFamily="34" charset="0"/>
              <a:buNone/>
            </a:pPr>
            <a:r>
              <a:rPr lang="en-IN" dirty="0" err="1"/>
              <a:t>Ansøgere</a:t>
            </a:r>
            <a:r>
              <a:rPr lang="en-IN" dirty="0"/>
              <a:t> </a:t>
            </a:r>
            <a:r>
              <a:rPr lang="en-IN" dirty="0" err="1"/>
              <a:t>fordeles</a:t>
            </a:r>
            <a:r>
              <a:rPr lang="en-IN" dirty="0"/>
              <a:t> </a:t>
            </a:r>
            <a:r>
              <a:rPr lang="en-IN" dirty="0" err="1"/>
              <a:t>i</a:t>
            </a:r>
            <a:r>
              <a:rPr lang="en-IN" dirty="0"/>
              <a:t> </a:t>
            </a:r>
            <a:r>
              <a:rPr lang="en-IN" dirty="0" err="1"/>
              <a:t>prioriteret</a:t>
            </a:r>
            <a:r>
              <a:rPr lang="en-IN" dirty="0"/>
              <a:t> </a:t>
            </a:r>
            <a:r>
              <a:rPr lang="en-IN" dirty="0" err="1"/>
              <a:t>rækkefølge</a:t>
            </a:r>
            <a:r>
              <a:rPr lang="en-IN" dirty="0"/>
              <a:t>, </a:t>
            </a:r>
            <a:r>
              <a:rPr lang="en-IN" dirty="0" err="1"/>
              <a:t>dvs</a:t>
            </a:r>
            <a:r>
              <a:rPr lang="en-IN" dirty="0"/>
              <a:t>:</a:t>
            </a:r>
          </a:p>
          <a:p>
            <a:pPr marL="228600" indent="-228600">
              <a:buFont typeface="Arial" panose="020B0604020202020204" pitchFamily="34" charset="0"/>
              <a:buAutoNum type="arabicPeriod"/>
            </a:pPr>
            <a:r>
              <a:rPr lang="en-IN" dirty="0" err="1"/>
              <a:t>Først</a:t>
            </a:r>
            <a:r>
              <a:rPr lang="en-IN" dirty="0"/>
              <a:t> </a:t>
            </a:r>
            <a:r>
              <a:rPr lang="en-IN" dirty="0" err="1"/>
              <a:t>afklares</a:t>
            </a:r>
            <a:r>
              <a:rPr lang="en-IN" dirty="0"/>
              <a:t>, om </a:t>
            </a:r>
            <a:r>
              <a:rPr lang="en-IN" dirty="0" err="1"/>
              <a:t>en</a:t>
            </a:r>
            <a:r>
              <a:rPr lang="en-IN" dirty="0"/>
              <a:t> </a:t>
            </a:r>
            <a:r>
              <a:rPr lang="en-IN" dirty="0" err="1"/>
              <a:t>skole</a:t>
            </a:r>
            <a:r>
              <a:rPr lang="en-IN" dirty="0"/>
              <a:t> har </a:t>
            </a:r>
            <a:r>
              <a:rPr lang="en-IN" dirty="0" err="1"/>
              <a:t>plads</a:t>
            </a:r>
            <a:r>
              <a:rPr lang="en-IN" dirty="0"/>
              <a:t> </a:t>
            </a:r>
            <a:r>
              <a:rPr lang="en-IN" dirty="0" err="1"/>
              <a:t>til</a:t>
            </a:r>
            <a:r>
              <a:rPr lang="en-IN" dirty="0"/>
              <a:t> </a:t>
            </a:r>
            <a:r>
              <a:rPr lang="en-IN" dirty="0" err="1"/>
              <a:t>alle</a:t>
            </a:r>
            <a:r>
              <a:rPr lang="en-IN" dirty="0"/>
              <a:t> sine 1. </a:t>
            </a:r>
            <a:r>
              <a:rPr lang="en-IN" dirty="0" err="1"/>
              <a:t>prioritetsansøgere</a:t>
            </a:r>
            <a:r>
              <a:rPr lang="en-IN" dirty="0"/>
              <a:t>:</a:t>
            </a:r>
          </a:p>
          <a:p>
            <a:pPr marL="685800" lvl="1" indent="-228600">
              <a:buFont typeface="Arial" panose="020B0604020202020204" pitchFamily="34" charset="0"/>
              <a:buAutoNum type="arabicPeriod"/>
            </a:pPr>
            <a:r>
              <a:rPr lang="en-IN" dirty="0" err="1"/>
              <a:t>Hvis</a:t>
            </a:r>
            <a:r>
              <a:rPr lang="en-IN" dirty="0"/>
              <a:t> der </a:t>
            </a:r>
            <a:r>
              <a:rPr lang="en-IN" dirty="0" err="1"/>
              <a:t>ikke</a:t>
            </a:r>
            <a:r>
              <a:rPr lang="en-IN" dirty="0"/>
              <a:t> </a:t>
            </a:r>
            <a:r>
              <a:rPr lang="en-IN" dirty="0" err="1"/>
              <a:t>er</a:t>
            </a:r>
            <a:r>
              <a:rPr lang="en-IN" dirty="0"/>
              <a:t> </a:t>
            </a:r>
            <a:r>
              <a:rPr lang="en-IN" dirty="0" err="1"/>
              <a:t>plads</a:t>
            </a:r>
            <a:r>
              <a:rPr lang="en-IN" dirty="0"/>
              <a:t>, </a:t>
            </a:r>
            <a:r>
              <a:rPr lang="en-IN" dirty="0" err="1"/>
              <a:t>er</a:t>
            </a:r>
            <a:r>
              <a:rPr lang="en-IN" dirty="0"/>
              <a:t> det de </a:t>
            </a:r>
            <a:r>
              <a:rPr lang="en-IN" dirty="0" err="1"/>
              <a:t>ansøgere</a:t>
            </a:r>
            <a:r>
              <a:rPr lang="en-IN" dirty="0"/>
              <a:t>, der </a:t>
            </a:r>
            <a:r>
              <a:rPr lang="en-IN" dirty="0" err="1"/>
              <a:t>bor</a:t>
            </a:r>
            <a:r>
              <a:rPr lang="en-IN" dirty="0"/>
              <a:t> </a:t>
            </a:r>
            <a:r>
              <a:rPr lang="en-IN" dirty="0" err="1"/>
              <a:t>tættest</a:t>
            </a:r>
            <a:r>
              <a:rPr lang="en-IN" dirty="0"/>
              <a:t> </a:t>
            </a:r>
            <a:r>
              <a:rPr lang="en-IN" dirty="0" err="1"/>
              <a:t>på</a:t>
            </a:r>
            <a:r>
              <a:rPr lang="en-IN" dirty="0"/>
              <a:t>, der </a:t>
            </a:r>
            <a:r>
              <a:rPr lang="en-IN" dirty="0" err="1"/>
              <a:t>får</a:t>
            </a:r>
            <a:r>
              <a:rPr lang="en-IN" dirty="0"/>
              <a:t> </a:t>
            </a:r>
            <a:r>
              <a:rPr lang="en-IN" dirty="0" err="1"/>
              <a:t>reserveret</a:t>
            </a:r>
            <a:r>
              <a:rPr lang="en-IN" dirty="0"/>
              <a:t> </a:t>
            </a:r>
            <a:r>
              <a:rPr lang="en-IN" dirty="0" err="1"/>
              <a:t>foreløbig</a:t>
            </a:r>
            <a:r>
              <a:rPr lang="en-IN" dirty="0"/>
              <a:t> </a:t>
            </a:r>
            <a:r>
              <a:rPr lang="en-IN" dirty="0" err="1"/>
              <a:t>plads</a:t>
            </a:r>
            <a:endParaRPr lang="en-IN" dirty="0"/>
          </a:p>
          <a:p>
            <a:pPr marL="685800" lvl="1" indent="-228600">
              <a:buFont typeface="Arial" panose="020B0604020202020204" pitchFamily="34" charset="0"/>
              <a:buAutoNum type="arabicPeriod"/>
            </a:pPr>
            <a:r>
              <a:rPr lang="en-IN" dirty="0" err="1"/>
              <a:t>Hvis</a:t>
            </a:r>
            <a:r>
              <a:rPr lang="en-IN" dirty="0"/>
              <a:t> der </a:t>
            </a:r>
            <a:r>
              <a:rPr lang="en-IN" dirty="0" err="1"/>
              <a:t>er</a:t>
            </a:r>
            <a:r>
              <a:rPr lang="en-IN" dirty="0"/>
              <a:t> </a:t>
            </a:r>
            <a:r>
              <a:rPr lang="en-IN" dirty="0" err="1"/>
              <a:t>plads</a:t>
            </a:r>
            <a:r>
              <a:rPr lang="en-IN" dirty="0"/>
              <a:t>, </a:t>
            </a:r>
            <a:r>
              <a:rPr lang="en-IN" dirty="0" err="1"/>
              <a:t>optages</a:t>
            </a:r>
            <a:r>
              <a:rPr lang="en-IN" dirty="0"/>
              <a:t> 1. </a:t>
            </a:r>
            <a:r>
              <a:rPr lang="en-IN" dirty="0" err="1"/>
              <a:t>prioritetsansøgere</a:t>
            </a:r>
            <a:endParaRPr lang="en-IN" dirty="0"/>
          </a:p>
          <a:p>
            <a:pPr marL="457200" lvl="1" indent="0">
              <a:buFont typeface="Arial" panose="020B0604020202020204" pitchFamily="34" charset="0"/>
              <a:buNone/>
            </a:pPr>
            <a:endParaRPr lang="en-IN" dirty="0"/>
          </a:p>
          <a:p>
            <a:pPr marL="228600" lvl="0" indent="-228600">
              <a:buFont typeface="Arial" panose="020B0604020202020204" pitchFamily="34" charset="0"/>
              <a:buAutoNum type="arabicPeriod"/>
            </a:pPr>
            <a:r>
              <a:rPr lang="en-IN" dirty="0" err="1"/>
              <a:t>Derefter</a:t>
            </a:r>
            <a:r>
              <a:rPr lang="en-IN" dirty="0"/>
              <a:t> </a:t>
            </a:r>
            <a:r>
              <a:rPr lang="en-IN" dirty="0" err="1"/>
              <a:t>afklares</a:t>
            </a:r>
            <a:r>
              <a:rPr lang="en-IN" dirty="0"/>
              <a:t> det, om </a:t>
            </a:r>
            <a:r>
              <a:rPr lang="en-IN" dirty="0" err="1"/>
              <a:t>skolen</a:t>
            </a:r>
            <a:r>
              <a:rPr lang="en-IN" dirty="0"/>
              <a:t> har </a:t>
            </a:r>
            <a:r>
              <a:rPr lang="en-IN" dirty="0" err="1"/>
              <a:t>plads</a:t>
            </a:r>
            <a:r>
              <a:rPr lang="en-IN" dirty="0"/>
              <a:t> </a:t>
            </a:r>
            <a:r>
              <a:rPr lang="en-IN" dirty="0" err="1"/>
              <a:t>til</a:t>
            </a:r>
            <a:r>
              <a:rPr lang="en-IN" dirty="0"/>
              <a:t> 2. </a:t>
            </a:r>
            <a:r>
              <a:rPr lang="en-IN" dirty="0" err="1"/>
              <a:t>prioritetsansøgere</a:t>
            </a:r>
            <a:r>
              <a:rPr lang="en-IN" dirty="0"/>
              <a:t>, der </a:t>
            </a:r>
            <a:r>
              <a:rPr lang="en-IN" dirty="0" err="1"/>
              <a:t>ikke</a:t>
            </a:r>
            <a:r>
              <a:rPr lang="en-IN" dirty="0"/>
              <a:t> har </a:t>
            </a:r>
            <a:r>
              <a:rPr lang="en-IN" dirty="0" err="1"/>
              <a:t>fået</a:t>
            </a:r>
            <a:r>
              <a:rPr lang="en-IN" dirty="0"/>
              <a:t> </a:t>
            </a:r>
            <a:r>
              <a:rPr lang="en-IN" dirty="0" err="1"/>
              <a:t>plads</a:t>
            </a:r>
            <a:r>
              <a:rPr lang="en-IN" dirty="0"/>
              <a:t> </a:t>
            </a:r>
            <a:r>
              <a:rPr lang="en-IN" dirty="0" err="1"/>
              <a:t>på</a:t>
            </a:r>
            <a:r>
              <a:rPr lang="en-IN" dirty="0"/>
              <a:t> </a:t>
            </a:r>
            <a:r>
              <a:rPr lang="en-IN" dirty="0" err="1"/>
              <a:t>deres</a:t>
            </a:r>
            <a:r>
              <a:rPr lang="en-IN" dirty="0"/>
              <a:t> 1. </a:t>
            </a:r>
            <a:r>
              <a:rPr lang="en-IN" dirty="0" err="1"/>
              <a:t>prioritetsønske</a:t>
            </a:r>
            <a:endParaRPr lang="en-IN" dirty="0"/>
          </a:p>
          <a:p>
            <a:pPr marL="685800" lvl="1" indent="-228600">
              <a:buFont typeface="Arial" panose="020B0604020202020204" pitchFamily="34" charset="0"/>
              <a:buAutoNum type="arabicPeriod"/>
            </a:pPr>
            <a:r>
              <a:rPr lang="en-IN" dirty="0" err="1"/>
              <a:t>Pladserne</a:t>
            </a:r>
            <a:r>
              <a:rPr lang="en-IN" dirty="0"/>
              <a:t> </a:t>
            </a:r>
            <a:r>
              <a:rPr lang="en-IN" dirty="0" err="1"/>
              <a:t>fordeles</a:t>
            </a:r>
            <a:r>
              <a:rPr lang="en-IN" dirty="0"/>
              <a:t> </a:t>
            </a:r>
            <a:r>
              <a:rPr lang="en-IN" dirty="0" err="1"/>
              <a:t>ligesom</a:t>
            </a:r>
            <a:r>
              <a:rPr lang="en-IN" dirty="0"/>
              <a:t> </a:t>
            </a:r>
            <a:r>
              <a:rPr lang="en-IN" dirty="0" err="1"/>
              <a:t>ovenfor</a:t>
            </a:r>
            <a:endParaRPr lang="en-IN" dirty="0"/>
          </a:p>
          <a:p>
            <a:pPr marL="457200" lvl="1" indent="0">
              <a:buFont typeface="Arial" panose="020B0604020202020204" pitchFamily="34" charset="0"/>
              <a:buNone/>
            </a:pPr>
            <a:endParaRPr lang="en-IN" dirty="0"/>
          </a:p>
          <a:p>
            <a:pPr marL="228600" lvl="0" indent="-228600">
              <a:buFont typeface="Arial" panose="020B0604020202020204" pitchFamily="34" charset="0"/>
              <a:buAutoNum type="arabicPeriod"/>
            </a:pPr>
            <a:r>
              <a:rPr lang="en-IN" dirty="0" err="1"/>
              <a:t>Fordelingen</a:t>
            </a:r>
            <a:r>
              <a:rPr lang="en-IN" dirty="0"/>
              <a:t> </a:t>
            </a:r>
            <a:r>
              <a:rPr lang="en-IN" dirty="0" err="1"/>
              <a:t>af</a:t>
            </a:r>
            <a:r>
              <a:rPr lang="en-IN" dirty="0"/>
              <a:t> </a:t>
            </a:r>
            <a:r>
              <a:rPr lang="en-IN" dirty="0" err="1"/>
              <a:t>pladser</a:t>
            </a:r>
            <a:r>
              <a:rPr lang="en-IN" dirty="0"/>
              <a:t> </a:t>
            </a:r>
            <a:r>
              <a:rPr lang="en-IN" dirty="0" err="1"/>
              <a:t>til</a:t>
            </a:r>
            <a:r>
              <a:rPr lang="en-IN" dirty="0"/>
              <a:t> 3.-5. </a:t>
            </a:r>
            <a:r>
              <a:rPr lang="en-IN" dirty="0" err="1"/>
              <a:t>prioritetsansøgere</a:t>
            </a:r>
            <a:r>
              <a:rPr lang="en-IN" dirty="0"/>
              <a:t> </a:t>
            </a:r>
            <a:r>
              <a:rPr lang="en-IN" dirty="0" err="1"/>
              <a:t>sker</a:t>
            </a:r>
            <a:r>
              <a:rPr lang="en-IN" dirty="0"/>
              <a:t> </a:t>
            </a:r>
            <a:r>
              <a:rPr lang="en-IN" dirty="0" err="1"/>
              <a:t>efterfølgende</a:t>
            </a:r>
            <a:r>
              <a:rPr lang="en-IN" dirty="0"/>
              <a:t> </a:t>
            </a:r>
            <a:r>
              <a:rPr lang="en-IN" dirty="0" err="1"/>
              <a:t>som</a:t>
            </a:r>
            <a:r>
              <a:rPr lang="en-IN" dirty="0"/>
              <a:t> </a:t>
            </a:r>
            <a:r>
              <a:rPr lang="en-IN" dirty="0" err="1"/>
              <a:t>ovenfor</a:t>
            </a:r>
            <a:r>
              <a:rPr lang="en-IN" dirty="0"/>
              <a:t> – </a:t>
            </a:r>
            <a:r>
              <a:rPr lang="en-IN" dirty="0" err="1"/>
              <a:t>dermed</a:t>
            </a:r>
            <a:r>
              <a:rPr lang="en-IN" dirty="0"/>
              <a:t> </a:t>
            </a:r>
            <a:r>
              <a:rPr lang="en-IN" dirty="0" err="1"/>
              <a:t>sammenlignes</a:t>
            </a:r>
            <a:r>
              <a:rPr lang="en-IN" dirty="0"/>
              <a:t> 1. </a:t>
            </a:r>
            <a:r>
              <a:rPr lang="en-IN" dirty="0" err="1"/>
              <a:t>prioriteter</a:t>
            </a:r>
            <a:r>
              <a:rPr lang="en-IN" dirty="0"/>
              <a:t> med 1. </a:t>
            </a:r>
            <a:r>
              <a:rPr lang="en-IN" dirty="0" err="1"/>
              <a:t>prioriteter</a:t>
            </a:r>
            <a:r>
              <a:rPr lang="en-IN" dirty="0"/>
              <a:t>, og 2. </a:t>
            </a:r>
            <a:r>
              <a:rPr lang="en-IN" dirty="0" err="1"/>
              <a:t>prioriteter</a:t>
            </a:r>
            <a:r>
              <a:rPr lang="en-IN" dirty="0"/>
              <a:t> med 2. </a:t>
            </a:r>
            <a:r>
              <a:rPr lang="en-IN" dirty="0" err="1"/>
              <a:t>prioriteter</a:t>
            </a:r>
            <a:r>
              <a:rPr lang="en-IN" dirty="0"/>
              <a:t>. Der </a:t>
            </a:r>
            <a:r>
              <a:rPr lang="en-IN" dirty="0" err="1"/>
              <a:t>kan</a:t>
            </a:r>
            <a:r>
              <a:rPr lang="en-IN" dirty="0"/>
              <a:t> </a:t>
            </a:r>
            <a:r>
              <a:rPr lang="en-IN" dirty="0" err="1"/>
              <a:t>være</a:t>
            </a:r>
            <a:r>
              <a:rPr lang="en-IN" dirty="0"/>
              <a:t> </a:t>
            </a:r>
            <a:r>
              <a:rPr lang="en-IN" dirty="0" err="1"/>
              <a:t>forskellige</a:t>
            </a:r>
            <a:r>
              <a:rPr lang="en-IN" dirty="0"/>
              <a:t> </a:t>
            </a:r>
            <a:r>
              <a:rPr lang="en-IN" dirty="0" err="1"/>
              <a:t>afstande</a:t>
            </a:r>
            <a:r>
              <a:rPr lang="en-IN" dirty="0"/>
              <a:t> for </a:t>
            </a:r>
            <a:r>
              <a:rPr lang="en-IN" dirty="0" err="1"/>
              <a:t>forskellige</a:t>
            </a:r>
            <a:r>
              <a:rPr lang="en-IN" dirty="0"/>
              <a:t> </a:t>
            </a:r>
            <a:r>
              <a:rPr lang="en-IN" dirty="0" err="1"/>
              <a:t>prioriteter</a:t>
            </a:r>
            <a:r>
              <a:rPr lang="en-IN" dirty="0"/>
              <a:t>.</a:t>
            </a:r>
          </a:p>
          <a:p>
            <a:pPr marL="0" lvl="0" indent="0">
              <a:buFont typeface="Arial" panose="020B0604020202020204" pitchFamily="34" charset="0"/>
              <a:buNone/>
            </a:pPr>
            <a:endParaRPr lang="en-I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a:solidFill>
                  <a:schemeClr val="tx1"/>
                </a:solidFill>
                <a:effectLst/>
                <a:latin typeface="+mn-lt"/>
                <a:ea typeface="+mn-ea"/>
                <a:cs typeface="+mn-cs"/>
              </a:rPr>
              <a:t>Hvis man ikke kan få plads på sin 1. prioritet på stx eller hf, og man har søgt andre ungdomsuddannelser end stx og hf som en af sine prioriteter, sender fordelingsudvalget ansøgningen til den skole, man har søgt og spørger, om de har plads til ansøgeren.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dirty="0"/>
          </a:p>
          <a:p>
            <a:r>
              <a:rPr lang="da-DK" dirty="0"/>
              <a:t>Det er altid den korteste afstand, der bruges – uanset om det er til fods, på cykel eller i bil.  Der måles helt ned på 1 meters nøjagtighed.</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I Region Hovedstaden får ca. 90 % opfyldt deres 1. prioritetsønske til stx, mens ca. 96 % får opfyldt deres 1. prioritetsønske til hf.</a:t>
            </a:r>
            <a:endParaRPr lang="en-I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dirty="0"/>
          </a:p>
          <a:p>
            <a:r>
              <a:rPr lang="da-DK" sz="1200" u="sng" kern="1200" dirty="0">
                <a:solidFill>
                  <a:schemeClr val="tx1"/>
                </a:solidFill>
                <a:effectLst/>
                <a:latin typeface="+mn-lt"/>
                <a:ea typeface="+mn-ea"/>
                <a:cs typeface="+mn-cs"/>
              </a:rPr>
              <a:t>Henvis til regionh.dk/elevfordeling – der kan man læse mere om:</a:t>
            </a:r>
          </a:p>
          <a:p>
            <a:r>
              <a:rPr lang="da-DK" sz="1200" kern="1200" dirty="0">
                <a:solidFill>
                  <a:schemeClr val="tx1"/>
                </a:solidFill>
                <a:effectLst/>
                <a:latin typeface="+mn-lt"/>
                <a:ea typeface="+mn-ea"/>
                <a:cs typeface="+mn-cs"/>
              </a:rPr>
              <a:t>Hvis man ikke kan få reserveret foreløbig plads på nogen af de gymnasier, man har søgt, finder fordelingsudvalget en plads til ansøgeren på et gymnasium, der har ledige pladser. </a:t>
            </a:r>
          </a:p>
          <a:p>
            <a:r>
              <a:rPr lang="da-DK" sz="1200" kern="1200" dirty="0">
                <a:solidFill>
                  <a:schemeClr val="tx1"/>
                </a:solidFill>
                <a:effectLst/>
                <a:latin typeface="+mn-lt"/>
                <a:ea typeface="+mn-ea"/>
                <a:cs typeface="+mn-cs"/>
              </a:rPr>
              <a:t>Hvis man skal et år til udlandet, skal man søge ind på gymnasiet efter 9./10.klasse – og når man har fået reserveret en foreløbig plads, skal man søge skolen om orlov. </a:t>
            </a:r>
          </a:p>
          <a:p>
            <a:r>
              <a:rPr lang="da-DK" sz="1200" kern="1200" dirty="0">
                <a:solidFill>
                  <a:schemeClr val="tx1"/>
                </a:solidFill>
                <a:effectLst/>
                <a:latin typeface="+mn-lt"/>
                <a:ea typeface="+mn-ea"/>
                <a:cs typeface="+mn-cs"/>
              </a:rPr>
              <a:t>Hvis man skal på efterskole, skal man søge ind, når man skal bruge pladsen.</a:t>
            </a:r>
            <a:endParaRPr lang="en-IN" sz="1200" kern="1200" dirty="0">
              <a:solidFill>
                <a:schemeClr val="tx1"/>
              </a:solidFill>
              <a:effectLst/>
              <a:latin typeface="+mn-lt"/>
              <a:ea typeface="+mn-ea"/>
              <a:cs typeface="+mn-cs"/>
            </a:endParaRPr>
          </a:p>
          <a:p>
            <a:pPr marL="228600" lvl="0" indent="-228600">
              <a:buFont typeface="Arial" panose="020B0604020202020204" pitchFamily="34" charset="0"/>
              <a:buAutoNum type="arabicPeriod"/>
            </a:pPr>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3</a:t>
            </a:fld>
            <a:endParaRPr lang="en-IN"/>
          </a:p>
        </p:txBody>
      </p:sp>
    </p:spTree>
    <p:extLst>
      <p:ext uri="{BB962C8B-B14F-4D97-AF65-F5344CB8AC3E}">
        <p14:creationId xmlns:p14="http://schemas.microsoft.com/office/powerpoint/2010/main" val="205185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nogle ansøgere gælder der særlige regler, som skolerne eller fordelingsudvalgene </a:t>
            </a:r>
            <a:r>
              <a:rPr lang="da-DK" u="sng" dirty="0"/>
              <a:t>KAN</a:t>
            </a:r>
            <a:r>
              <a:rPr lang="da-DK" dirty="0"/>
              <a:t> tage hensyn til. Det er fx</a:t>
            </a:r>
          </a:p>
          <a:p>
            <a:endParaRPr lang="da-DK" dirty="0"/>
          </a:p>
          <a:p>
            <a:pPr marL="171450" indent="-171450">
              <a:buFont typeface="Arial" panose="020B0604020202020204" pitchFamily="34" charset="0"/>
              <a:buChar char="•"/>
            </a:pPr>
            <a:r>
              <a:rPr lang="da-DK" dirty="0"/>
              <a:t>Handicappede</a:t>
            </a:r>
          </a:p>
          <a:p>
            <a:pPr marL="171450" indent="-171450">
              <a:buFont typeface="Arial" panose="020B0604020202020204" pitchFamily="34" charset="0"/>
              <a:buChar char="•"/>
            </a:pPr>
            <a:r>
              <a:rPr lang="da-DK" dirty="0"/>
              <a:t>Eliteidrætselever</a:t>
            </a:r>
          </a:p>
          <a:p>
            <a:pPr marL="171450" indent="-171450">
              <a:buFont typeface="Arial" panose="020B0604020202020204" pitchFamily="34" charset="0"/>
              <a:buChar char="•"/>
            </a:pPr>
            <a:r>
              <a:rPr lang="da-DK" dirty="0"/>
              <a:t>Ansøgere med særlig profil</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Ansøgere skal dokumentere, hvis de skal fordeles efter ovenstående frem for afstandskriteriet.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Desuden er der på udvalgte gymnasier, bl.a. i Gentofte Kommune, femårige gymnasieforløb (fra 8.-9. klasse til 1.-3.g). </a:t>
            </a:r>
          </a:p>
          <a:p>
            <a:pPr marL="0" indent="0">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Læs mere på regionh.dk/elevfordeling eller kontakt den skole, du gerne vil søge som 1. prioritet.</a:t>
            </a:r>
          </a:p>
          <a:p>
            <a:pPr marL="0" indent="0">
              <a:buFont typeface="Arial" panose="020B0604020202020204" pitchFamily="34" charset="0"/>
              <a:buNone/>
            </a:pPr>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4</a:t>
            </a:fld>
            <a:endParaRPr lang="en-IN"/>
          </a:p>
        </p:txBody>
      </p:sp>
    </p:spTree>
    <p:extLst>
      <p:ext uri="{BB962C8B-B14F-4D97-AF65-F5344CB8AC3E}">
        <p14:creationId xmlns:p14="http://schemas.microsoft.com/office/powerpoint/2010/main" val="105459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ikke en selvfølge, at du kommer ind på dit nærmeste gymnasium, eller at du kommer ind på et gymnasium i den kommune, hvor du bor. Fordelingsudvalgene må heller ikke tage hensyn til fx </a:t>
            </a:r>
          </a:p>
          <a:p>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hvilken folkeskole, du har gået på,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hvilke karakterer, du har,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hvor dine venner skal gå,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at du er blevet mobbet, eller </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a:solidFill>
                  <a:schemeClr val="tx1"/>
                </a:solidFill>
                <a:effectLst/>
                <a:latin typeface="+mn-lt"/>
                <a:ea typeface="+mn-ea"/>
                <a:cs typeface="+mn-cs"/>
              </a:rPr>
              <a:t>om du har ældre søskende på skolen. </a:t>
            </a:r>
            <a:endParaRPr lang="en-IN"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er heller ikke sikkert, at du kan få plads på et gymnasium, hvor dine ældre søskende kom ind sidste år, fordi antallet af ansøgere til det enkelte gymnasium afgør, hvilken afstand, der bliver til gymnasiet. Og afstanden er derfor forskellig hvert år.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Læs mere på regionh.dk/elevfordeling</a:t>
            </a:r>
          </a:p>
          <a:p>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5</a:t>
            </a:fld>
            <a:endParaRPr lang="en-IN"/>
          </a:p>
        </p:txBody>
      </p:sp>
    </p:spTree>
    <p:extLst>
      <p:ext uri="{BB962C8B-B14F-4D97-AF65-F5344CB8AC3E}">
        <p14:creationId xmlns:p14="http://schemas.microsoft.com/office/powerpoint/2010/main" val="216889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IN" dirty="0"/>
          </a:p>
        </p:txBody>
      </p:sp>
      <p:sp>
        <p:nvSpPr>
          <p:cNvPr id="4" name="Pladsholder til slidenummer 3"/>
          <p:cNvSpPr>
            <a:spLocks noGrp="1"/>
          </p:cNvSpPr>
          <p:nvPr>
            <p:ph type="sldNum" sz="quarter" idx="5"/>
          </p:nvPr>
        </p:nvSpPr>
        <p:spPr/>
        <p:txBody>
          <a:bodyPr/>
          <a:lstStyle/>
          <a:p>
            <a:fld id="{F5DEF312-7234-4216-8C25-ED48B857B7A4}" type="slidenum">
              <a:rPr lang="en-IN" smtClean="0"/>
              <a:t>6</a:t>
            </a:fld>
            <a:endParaRPr lang="en-IN"/>
          </a:p>
        </p:txBody>
      </p:sp>
    </p:spTree>
    <p:extLst>
      <p:ext uri="{BB962C8B-B14F-4D97-AF65-F5344CB8AC3E}">
        <p14:creationId xmlns:p14="http://schemas.microsoft.com/office/powerpoint/2010/main" val="53921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0CD21-BBDD-4D58-99E2-2480A2DC3EF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C55388-3EF7-4F84-B5CA-2E703CAB3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8B656B1-F3A9-4EAD-8ADA-C395A1E28F56}"/>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22CFE972-933E-41AB-A4F6-D3B785D00FE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CF74DCD-F825-42E3-B97C-52E4C0343302}"/>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55242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50E95-A553-44E1-AD3F-ABC4D056293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C6FFEA5-2112-464A-987D-2D739F38416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7369295-2334-4D3D-BB75-99A145073CAD}"/>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4F2A7A1D-7F95-457D-A866-030B13DFE1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CBE6B6-414E-42DD-B9D6-7F36697DB153}"/>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146268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94A7444-C15F-4038-B1E3-3C14E276EB2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D839651-5112-4F27-86F3-DAA24CF5C4D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787B74-B953-47E9-ADAE-6AD47EF226F4}"/>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78979117-0415-4E93-8CC7-B67E82ABA5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36717F8-0F16-4916-A776-D366ADA927A0}"/>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346606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1B4FD-0600-43C0-8134-E3945F7FA2A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DE93E5E-798A-41C7-BD9F-4DAC444BD2B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9A0383-C4D6-43FB-8B1E-1EAB94FC55AF}"/>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7198F2F4-3925-470C-9D47-6CC71B01EA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ACA26A3-D46E-4D4D-8C89-F80F5FE99A2B}"/>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92627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9AD0D-E5F0-4167-93AC-D12EAD4149D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F76EC4C-7210-4D77-9A88-281B053B7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84A6670-3BA4-49F5-AD35-9CCCAFE2055F}"/>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5DE39B64-B282-4965-A9D8-4B0984675F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4E3756-314A-42CE-9479-DA497AE1FB57}"/>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10356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B0CBD-D535-49BA-BAA2-9EF0160BE03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24D8D3-DAA0-4703-8A93-47A85BDFE33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B3710B3-CBF5-4E32-BDCA-B443C5F3259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BE20F5C-C705-4DD0-8DE3-EAA88A00F199}"/>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6" name="Pladsholder til sidefod 5">
            <a:extLst>
              <a:ext uri="{FF2B5EF4-FFF2-40B4-BE49-F238E27FC236}">
                <a16:creationId xmlns:a16="http://schemas.microsoft.com/office/drawing/2014/main" id="{0BBF3F26-78DE-4976-B5E1-E68028894C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9C3ED04-36F7-47E0-9691-DD9C6C06F95B}"/>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94338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A9014-2C48-4433-B663-DE9112139D0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D008B4A-39B4-4E7A-8AA1-F20108A28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DCE05F7-F151-4F8F-94DD-75667679442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E956D45-898B-4563-9E76-9EA2C4393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A78C2AC-1F15-41CB-BE8D-7EB288DB296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4755422-A1CA-4158-A82E-4E7B601C6206}"/>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8" name="Pladsholder til sidefod 7">
            <a:extLst>
              <a:ext uri="{FF2B5EF4-FFF2-40B4-BE49-F238E27FC236}">
                <a16:creationId xmlns:a16="http://schemas.microsoft.com/office/drawing/2014/main" id="{F1CCBC87-B16B-4D2F-9A87-F3B678F20B2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99989D3-E2BA-493B-B0ED-B2C2101B9CC5}"/>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81001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EBD70-3DE7-4AAD-92FF-D3230FD4FDC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DF8E4B1-5592-4083-9D12-BC8F815D3C12}"/>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4" name="Pladsholder til sidefod 3">
            <a:extLst>
              <a:ext uri="{FF2B5EF4-FFF2-40B4-BE49-F238E27FC236}">
                <a16:creationId xmlns:a16="http://schemas.microsoft.com/office/drawing/2014/main" id="{A03C61EA-ED34-4F4A-BA2E-B4ADAE52733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BD1208-6B01-4FE6-AE8A-3B57CB9BE7AA}"/>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69533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A9656F4-7A4E-4442-A2A3-3A3C7272957F}"/>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3" name="Pladsholder til sidefod 2">
            <a:extLst>
              <a:ext uri="{FF2B5EF4-FFF2-40B4-BE49-F238E27FC236}">
                <a16:creationId xmlns:a16="http://schemas.microsoft.com/office/drawing/2014/main" id="{39324C44-1BC8-4451-9EA0-A0E53B95762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AEB726B-D9F8-4905-918C-0ACD9E8F812E}"/>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428274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E9942-4392-44C4-969C-3472108827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366DD37-4A4A-4C61-9B61-B2831BAB7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4B1B9C6-AC85-4A67-91F0-BCF52B500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46737F-FB14-4E71-9EBB-4BCA2522849A}"/>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6" name="Pladsholder til sidefod 5">
            <a:extLst>
              <a:ext uri="{FF2B5EF4-FFF2-40B4-BE49-F238E27FC236}">
                <a16:creationId xmlns:a16="http://schemas.microsoft.com/office/drawing/2014/main" id="{7DFD233C-1E87-4E52-8567-E9CD7020E07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705783A-27E2-4D0D-93B0-9DB3EE025E21}"/>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196382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C1384-D3DA-48F1-9EA6-BF272C06ACF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2B2BC9D-0211-4A1B-8657-C0437FA80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75883EC-7E74-4A91-9B19-9AE2B6013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E9CCFF5-2F2A-413F-8B09-6F9929DDBC2A}"/>
              </a:ext>
            </a:extLst>
          </p:cNvPr>
          <p:cNvSpPr>
            <a:spLocks noGrp="1"/>
          </p:cNvSpPr>
          <p:nvPr>
            <p:ph type="dt" sz="half" idx="10"/>
          </p:nvPr>
        </p:nvSpPr>
        <p:spPr/>
        <p:txBody>
          <a:bodyPr/>
          <a:lstStyle/>
          <a:p>
            <a:fld id="{B6A256BC-0CD9-4FB0-9055-2A2BA39D5D71}" type="datetimeFigureOut">
              <a:rPr lang="da-DK" smtClean="0"/>
              <a:t>03-12-2020</a:t>
            </a:fld>
            <a:endParaRPr lang="da-DK"/>
          </a:p>
        </p:txBody>
      </p:sp>
      <p:sp>
        <p:nvSpPr>
          <p:cNvPr id="6" name="Pladsholder til sidefod 5">
            <a:extLst>
              <a:ext uri="{FF2B5EF4-FFF2-40B4-BE49-F238E27FC236}">
                <a16:creationId xmlns:a16="http://schemas.microsoft.com/office/drawing/2014/main" id="{F19CAD08-AD84-49BA-A725-D96F410707F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43183B-E7BA-48F2-BC25-F28DFE8F08E2}"/>
              </a:ext>
            </a:extLst>
          </p:cNvPr>
          <p:cNvSpPr>
            <a:spLocks noGrp="1"/>
          </p:cNvSpPr>
          <p:nvPr>
            <p:ph type="sldNum" sz="quarter" idx="12"/>
          </p:nvPr>
        </p:nvSpPr>
        <p:spPr/>
        <p:txBody>
          <a:bodyPr/>
          <a:lstStyle/>
          <a:p>
            <a:fld id="{A733517C-03B1-4FDD-9B53-D7575547964A}" type="slidenum">
              <a:rPr lang="da-DK" smtClean="0"/>
              <a:t>‹nr.›</a:t>
            </a:fld>
            <a:endParaRPr lang="da-DK"/>
          </a:p>
        </p:txBody>
      </p:sp>
    </p:spTree>
    <p:extLst>
      <p:ext uri="{BB962C8B-B14F-4D97-AF65-F5344CB8AC3E}">
        <p14:creationId xmlns:p14="http://schemas.microsoft.com/office/powerpoint/2010/main" val="294448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F824A39-1531-4F8C-B266-BC1401D9D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4B4F91-D856-4C34-BCA9-300D1BF65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03F8BAA-A4BB-4CDE-AEA1-B8E0DEA26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256BC-0CD9-4FB0-9055-2A2BA39D5D71}" type="datetimeFigureOut">
              <a:rPr lang="da-DK" smtClean="0"/>
              <a:t>03-12-2020</a:t>
            </a:fld>
            <a:endParaRPr lang="da-DK"/>
          </a:p>
        </p:txBody>
      </p:sp>
      <p:sp>
        <p:nvSpPr>
          <p:cNvPr id="5" name="Pladsholder til sidefod 4">
            <a:extLst>
              <a:ext uri="{FF2B5EF4-FFF2-40B4-BE49-F238E27FC236}">
                <a16:creationId xmlns:a16="http://schemas.microsoft.com/office/drawing/2014/main" id="{5100DAB8-A193-4B51-9811-C441EC8E7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4F8B532-A66C-4720-874F-687951865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3517C-03B1-4FDD-9B53-D7575547964A}" type="slidenum">
              <a:rPr lang="da-DK" smtClean="0"/>
              <a:t>‹nr.›</a:t>
            </a:fld>
            <a:endParaRPr lang="da-DK"/>
          </a:p>
        </p:txBody>
      </p:sp>
    </p:spTree>
    <p:extLst>
      <p:ext uri="{BB962C8B-B14F-4D97-AF65-F5344CB8AC3E}">
        <p14:creationId xmlns:p14="http://schemas.microsoft.com/office/powerpoint/2010/main" val="42864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atu_C-QqVQ?feature=oembed"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CD306EE-EB49-4E3B-B72F-0F5703C15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188" y="5869128"/>
            <a:ext cx="2057400" cy="62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7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634B3-C6E5-4D3E-B4E8-DB68EED290AE}"/>
              </a:ext>
            </a:extLst>
          </p:cNvPr>
          <p:cNvSpPr>
            <a:spLocks noGrp="1"/>
          </p:cNvSpPr>
          <p:nvPr>
            <p:ph type="title"/>
          </p:nvPr>
        </p:nvSpPr>
        <p:spPr>
          <a:xfrm>
            <a:off x="801099" y="1396289"/>
            <a:ext cx="4399093" cy="1325563"/>
          </a:xfrm>
        </p:spPr>
        <p:txBody>
          <a:bodyPr vert="horz" lIns="91440" tIns="45720" rIns="91440" bIns="45720" rtlCol="0" anchor="ctr">
            <a:normAutofit/>
          </a:bodyPr>
          <a:lstStyle/>
          <a:p>
            <a:r>
              <a:rPr lang="en-US" b="1"/>
              <a:t>Film om fordeling til stx og hf</a:t>
            </a:r>
          </a:p>
        </p:txBody>
      </p:sp>
      <p:sp>
        <p:nvSpPr>
          <p:cNvPr id="7" name="Tekstfelt 6">
            <a:extLst>
              <a:ext uri="{FF2B5EF4-FFF2-40B4-BE49-F238E27FC236}">
                <a16:creationId xmlns:a16="http://schemas.microsoft.com/office/drawing/2014/main" id="{76770A60-A595-43DE-9850-AFDB87A4A9BD}"/>
              </a:ext>
            </a:extLst>
          </p:cNvPr>
          <p:cNvSpPr txBox="1"/>
          <p:nvPr/>
        </p:nvSpPr>
        <p:spPr>
          <a:xfrm>
            <a:off x="801099" y="2545307"/>
            <a:ext cx="4399094" cy="3181684"/>
          </a:xfrm>
          <a:prstGeom prst="rect">
            <a:avLst/>
          </a:prstGeom>
        </p:spPr>
        <p:txBody>
          <a:bodyPr vert="horz" lIns="91440" tIns="45720" rIns="91440" bIns="45720" rtlCol="0" anchor="t">
            <a:normAutofit/>
          </a:bodyPr>
          <a:lstStyle/>
          <a:p>
            <a:pPr>
              <a:lnSpc>
                <a:spcPct val="90000"/>
              </a:lnSpc>
              <a:spcAft>
                <a:spcPts val="600"/>
              </a:spcAft>
            </a:pPr>
            <a:endParaRPr lang="en-US" sz="2800" dirty="0"/>
          </a:p>
          <a:p>
            <a:pPr>
              <a:lnSpc>
                <a:spcPct val="90000"/>
              </a:lnSpc>
              <a:spcAft>
                <a:spcPts val="600"/>
              </a:spcAft>
            </a:pPr>
            <a:r>
              <a:rPr lang="en-US" sz="2800" dirty="0" err="1"/>
              <a:t>Mød</a:t>
            </a:r>
            <a:r>
              <a:rPr lang="en-US" sz="2800" dirty="0"/>
              <a:t> </a:t>
            </a:r>
            <a:r>
              <a:rPr lang="en-US" sz="2800" dirty="0" err="1"/>
              <a:t>Thalita</a:t>
            </a:r>
            <a:r>
              <a:rPr lang="en-US" sz="2800"/>
              <a:t>, Nicklas </a:t>
            </a:r>
            <a:r>
              <a:rPr lang="en-US" sz="2800" dirty="0"/>
              <a:t>og Sara</a:t>
            </a:r>
          </a:p>
          <a:p>
            <a:pPr>
              <a:lnSpc>
                <a:spcPct val="90000"/>
              </a:lnSpc>
              <a:spcAft>
                <a:spcPts val="600"/>
              </a:spcAft>
            </a:pPr>
            <a:r>
              <a:rPr lang="en-US" sz="2800" dirty="0"/>
              <a:t>- og </a:t>
            </a:r>
            <a:r>
              <a:rPr lang="en-US" sz="2800" dirty="0" err="1"/>
              <a:t>få</a:t>
            </a:r>
            <a:r>
              <a:rPr lang="en-US" sz="2800" dirty="0"/>
              <a:t> 3 </a:t>
            </a:r>
            <a:r>
              <a:rPr lang="en-US" sz="2800" dirty="0" err="1"/>
              <a:t>gode</a:t>
            </a:r>
            <a:r>
              <a:rPr lang="en-US" sz="2800" dirty="0"/>
              <a:t> </a:t>
            </a:r>
            <a:r>
              <a:rPr lang="en-US" sz="2800" dirty="0" err="1"/>
              <a:t>råd</a:t>
            </a:r>
            <a:r>
              <a:rPr lang="en-US" sz="2800" dirty="0"/>
              <a:t> </a:t>
            </a:r>
            <a:r>
              <a:rPr lang="en-US" sz="2800" dirty="0" err="1"/>
              <a:t>til</a:t>
            </a:r>
            <a:r>
              <a:rPr lang="en-US" sz="2800" dirty="0"/>
              <a:t> din </a:t>
            </a:r>
            <a:r>
              <a:rPr lang="en-US" sz="2800" dirty="0" err="1"/>
              <a:t>ansøgning</a:t>
            </a:r>
            <a:r>
              <a:rPr lang="en-US" sz="2800" dirty="0"/>
              <a:t>.</a:t>
            </a:r>
          </a:p>
        </p:txBody>
      </p:sp>
      <p:sp>
        <p:nvSpPr>
          <p:cNvPr id="20" name="Freeform: Shape 19">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nlinemedier 5" title="Elevfordeling til stx og hf">
            <a:hlinkClick r:id="" action="ppaction://media"/>
            <a:extLst>
              <a:ext uri="{FF2B5EF4-FFF2-40B4-BE49-F238E27FC236}">
                <a16:creationId xmlns:a16="http://schemas.microsoft.com/office/drawing/2014/main" id="{3C398C9D-CBF2-431E-879A-0956AF9D25E1}"/>
              </a:ext>
            </a:extLst>
          </p:cNvPr>
          <p:cNvPicPr>
            <a:picLocks noGrp="1" noRot="1" noChangeAspect="1"/>
          </p:cNvPicPr>
          <p:nvPr>
            <p:ph idx="1"/>
            <a:videoFile r:link="rId1"/>
          </p:nvPr>
        </p:nvPicPr>
        <p:blipFill>
          <a:blip r:embed="rId4"/>
          <a:stretch>
            <a:fillRect/>
          </a:stretch>
        </p:blipFill>
        <p:spPr>
          <a:xfrm>
            <a:off x="6768849" y="1255654"/>
            <a:ext cx="4622052" cy="2599904"/>
          </a:xfrm>
          <a:prstGeom prst="rect">
            <a:avLst/>
          </a:prstGeom>
        </p:spPr>
      </p:pic>
      <p:sp>
        <p:nvSpPr>
          <p:cNvPr id="5" name="Rektangel 4">
            <a:extLst>
              <a:ext uri="{FF2B5EF4-FFF2-40B4-BE49-F238E27FC236}">
                <a16:creationId xmlns:a16="http://schemas.microsoft.com/office/drawing/2014/main" id="{2F94205B-E000-4B96-8EAC-1AB0AB4B06F5}"/>
              </a:ext>
            </a:extLst>
          </p:cNvPr>
          <p:cNvSpPr/>
          <p:nvPr/>
        </p:nvSpPr>
        <p:spPr>
          <a:xfrm>
            <a:off x="-243515" y="840156"/>
            <a:ext cx="12230727" cy="830997"/>
          </a:xfrm>
          <a:prstGeom prst="rect">
            <a:avLst/>
          </a:prstGeom>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da-DK" sz="4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a-DK"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9DED50D1-A6EE-486D-9DDA-22979A936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4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B04885B-6B9A-486A-B803-A4641DE7A806}"/>
              </a:ext>
            </a:extLst>
          </p:cNvPr>
          <p:cNvPicPr>
            <a:picLocks noChangeAspect="1"/>
          </p:cNvPicPr>
          <p:nvPr/>
        </p:nvPicPr>
        <p:blipFill>
          <a:blip r:embed="rId3"/>
          <a:stretch>
            <a:fillRect/>
          </a:stretch>
        </p:blipFill>
        <p:spPr>
          <a:xfrm>
            <a:off x="0" y="14289"/>
            <a:ext cx="12192000" cy="6858000"/>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Autofit/>
          </a:bodyPr>
          <a:lstStyle/>
          <a:p>
            <a:r>
              <a:rPr lang="da-DK" sz="4800" b="1"/>
              <a:t>Hvis din </a:t>
            </a:r>
            <a:r>
              <a:rPr lang="da-DK" sz="4800" b="1" dirty="0"/>
              <a:t>1. prioritet skole har fået flere ansøgere, end der er plads til:</a:t>
            </a:r>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1037094" cy="5032375"/>
          </a:xfrm>
        </p:spPr>
        <p:txBody>
          <a:bodyPr>
            <a:normAutofit/>
          </a:bodyPr>
          <a:lstStyle/>
          <a:p>
            <a:pPr marL="0" indent="0">
              <a:lnSpc>
                <a:spcPct val="120000"/>
              </a:lnSpc>
              <a:buNone/>
            </a:pPr>
            <a:r>
              <a:rPr lang="da-DK" dirty="0"/>
              <a:t>Ansøgere fordeles efter afstand på Google Maps med 1 meters nøjagtighed</a:t>
            </a:r>
          </a:p>
          <a:p>
            <a:pPr lvl="1"/>
            <a:endParaRPr lang="da-DK" dirty="0"/>
          </a:p>
          <a:p>
            <a:pPr lvl="1"/>
            <a:r>
              <a:rPr lang="da-DK" b="1" dirty="0"/>
              <a:t>Korteste afstand fra skole til din bopæl </a:t>
            </a:r>
          </a:p>
          <a:p>
            <a:pPr marL="914400" lvl="2" indent="0">
              <a:buNone/>
            </a:pPr>
            <a:r>
              <a:rPr lang="da-DK" dirty="0"/>
              <a:t>Det er din folkeregisteradresse, der gælder – også hvis dine forældre er skilt.</a:t>
            </a:r>
            <a:endParaRPr lang="en-IN" dirty="0"/>
          </a:p>
          <a:p>
            <a:pPr lvl="2"/>
            <a:endParaRPr lang="da-DK" dirty="0"/>
          </a:p>
          <a:p>
            <a:pPr lvl="1"/>
            <a:r>
              <a:rPr lang="da-DK" b="1" dirty="0"/>
              <a:t>Ansøgere, der bor tættest på, får reserveret foreløbig plads </a:t>
            </a:r>
          </a:p>
          <a:p>
            <a:pPr marL="914400" lvl="2" indent="0">
              <a:buNone/>
            </a:pPr>
            <a:r>
              <a:rPr lang="da-DK" dirty="0"/>
              <a:t>Øvrige ansøgere omfordeles af fordelingsudvalget. Husk at afstanden skifter fra år til år.</a:t>
            </a:r>
          </a:p>
          <a:p>
            <a:pPr lvl="1"/>
            <a:endParaRPr lang="da-DK" dirty="0"/>
          </a:p>
          <a:p>
            <a:pPr lvl="1"/>
            <a:r>
              <a:rPr lang="da-DK" b="1" dirty="0"/>
              <a:t>Ansøgere fordeles i prioriteret rækkefølge</a:t>
            </a:r>
          </a:p>
          <a:p>
            <a:pPr marL="914400" lvl="2" indent="0">
              <a:buNone/>
            </a:pPr>
            <a:r>
              <a:rPr lang="da-DK" dirty="0"/>
              <a:t>Først får 1. prioritetsansøgere plads, dernæst 2. prioriteter osv.</a:t>
            </a:r>
          </a:p>
          <a:p>
            <a:pPr marL="914400" lvl="2" indent="0">
              <a:buNone/>
            </a:pPr>
            <a:endParaRPr lang="da-DK" dirty="0"/>
          </a:p>
          <a:p>
            <a:pPr marL="0" indent="0">
              <a:buNone/>
            </a:pPr>
            <a:r>
              <a:rPr lang="da-DK" sz="2200" b="1" dirty="0"/>
              <a:t>Læs mere på regionh.dk/elevfordeling       </a:t>
            </a:r>
          </a:p>
          <a:p>
            <a:pPr marL="914400" lvl="2" indent="0">
              <a:buNone/>
            </a:pPr>
            <a:endParaRPr lang="da-DK" dirty="0"/>
          </a:p>
          <a:p>
            <a:pPr lvl="8"/>
            <a:endParaRPr lang="da-DK" dirty="0"/>
          </a:p>
          <a:p>
            <a:pPr lvl="8"/>
            <a:endParaRPr lang="da-DK" dirty="0"/>
          </a:p>
        </p:txBody>
      </p:sp>
      <p:sp>
        <p:nvSpPr>
          <p:cNvPr id="5" name="Titel 1">
            <a:extLst>
              <a:ext uri="{FF2B5EF4-FFF2-40B4-BE49-F238E27FC236}">
                <a16:creationId xmlns:a16="http://schemas.microsoft.com/office/drawing/2014/main" id="{2C6C8AB5-8BFD-4EC6-81AA-C4D3AFFBBEA1}"/>
              </a:ext>
            </a:extLst>
          </p:cNvPr>
          <p:cNvSpPr txBox="1">
            <a:spLocks/>
          </p:cNvSpPr>
          <p:nvPr/>
        </p:nvSpPr>
        <p:spPr>
          <a:xfrm rot="18961871">
            <a:off x="-151647" y="189381"/>
            <a:ext cx="2095500" cy="728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dirty="0">
              <a:solidFill>
                <a:schemeClr val="bg1">
                  <a:lumMod val="50000"/>
                </a:schemeClr>
              </a:solidFill>
            </a:endParaRPr>
          </a:p>
        </p:txBody>
      </p:sp>
      <p:pic>
        <p:nvPicPr>
          <p:cNvPr id="1026" name="Picture 2" descr="Strøm på cyklen giver OK motion | Mit Arbejdsmiljø">
            <a:extLst>
              <a:ext uri="{FF2B5EF4-FFF2-40B4-BE49-F238E27FC236}">
                <a16:creationId xmlns:a16="http://schemas.microsoft.com/office/drawing/2014/main" id="{62FDB3EE-BE14-41EE-AC48-643888567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6014" y="4007488"/>
            <a:ext cx="749280" cy="393439"/>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DA9A94FC-9D07-48F3-A471-F3A449E22E8D}"/>
              </a:ext>
            </a:extLst>
          </p:cNvPr>
          <p:cNvPicPr>
            <a:picLocks noChangeAspect="1"/>
          </p:cNvPicPr>
          <p:nvPr/>
        </p:nvPicPr>
        <p:blipFill>
          <a:blip r:embed="rId5"/>
          <a:stretch>
            <a:fillRect/>
          </a:stretch>
        </p:blipFill>
        <p:spPr>
          <a:xfrm>
            <a:off x="11253859" y="2491735"/>
            <a:ext cx="466725" cy="504825"/>
          </a:xfrm>
          <a:prstGeom prst="rect">
            <a:avLst/>
          </a:prstGeom>
        </p:spPr>
      </p:pic>
      <p:pic>
        <p:nvPicPr>
          <p:cNvPr id="10" name="Billede 9">
            <a:extLst>
              <a:ext uri="{FF2B5EF4-FFF2-40B4-BE49-F238E27FC236}">
                <a16:creationId xmlns:a16="http://schemas.microsoft.com/office/drawing/2014/main" id="{48183B5B-ACDA-44FF-A67A-F4D1052766EC}"/>
              </a:ext>
            </a:extLst>
          </p:cNvPr>
          <p:cNvPicPr>
            <a:picLocks noChangeAspect="1"/>
          </p:cNvPicPr>
          <p:nvPr/>
        </p:nvPicPr>
        <p:blipFill>
          <a:blip r:embed="rId6"/>
          <a:stretch>
            <a:fillRect/>
          </a:stretch>
        </p:blipFill>
        <p:spPr>
          <a:xfrm>
            <a:off x="11168134" y="3254494"/>
            <a:ext cx="749280" cy="495060"/>
          </a:xfrm>
          <a:prstGeom prst="rect">
            <a:avLst/>
          </a:prstGeom>
        </p:spPr>
      </p:pic>
      <p:pic>
        <p:nvPicPr>
          <p:cNvPr id="26" name="Picture 2">
            <a:extLst>
              <a:ext uri="{FF2B5EF4-FFF2-40B4-BE49-F238E27FC236}">
                <a16:creationId xmlns:a16="http://schemas.microsoft.com/office/drawing/2014/main" id="{9882D092-6F4C-4423-88FE-F35329079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1188" y="5869128"/>
            <a:ext cx="2057400" cy="62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4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D41EB71-E3DE-4F43-859A-5B096C77E3DD}"/>
              </a:ext>
            </a:extLst>
          </p:cNvPr>
          <p:cNvPicPr>
            <a:picLocks noChangeAspect="1"/>
          </p:cNvPicPr>
          <p:nvPr/>
        </p:nvPicPr>
        <p:blipFill>
          <a:blip r:embed="rId3"/>
          <a:stretch>
            <a:fillRect/>
          </a:stretch>
        </p:blipFill>
        <p:spPr>
          <a:xfrm>
            <a:off x="-19363" y="-345483"/>
            <a:ext cx="12230726" cy="9009465"/>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Der kan tages hensyn til:</a:t>
            </a:r>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0515600" cy="4667250"/>
          </a:xfrm>
        </p:spPr>
        <p:txBody>
          <a:bodyPr>
            <a:normAutofit fontScale="77500" lnSpcReduction="20000"/>
          </a:bodyPr>
          <a:lstStyle/>
          <a:p>
            <a:pPr lvl="1"/>
            <a:r>
              <a:rPr lang="da-DK" sz="3600" b="1" dirty="0"/>
              <a:t>Elever med handicap</a:t>
            </a:r>
          </a:p>
          <a:p>
            <a:pPr marL="628650" lvl="1" indent="-171450"/>
            <a:endParaRPr lang="da-DK" sz="3600" dirty="0"/>
          </a:p>
          <a:p>
            <a:pPr marL="628650" lvl="1" indent="-171450"/>
            <a:r>
              <a:rPr lang="da-DK" sz="3600" b="1" dirty="0"/>
              <a:t>Eliteidrætselever </a:t>
            </a:r>
          </a:p>
          <a:p>
            <a:pPr marL="1085850" lvl="2" indent="-171450"/>
            <a:r>
              <a:rPr lang="da-DK" sz="3600" dirty="0"/>
              <a:t>Team Danmark eller kommunale eliteidrætsordninger</a:t>
            </a:r>
          </a:p>
          <a:p>
            <a:pPr marL="628650" lvl="1" indent="-171450"/>
            <a:endParaRPr lang="da-DK" sz="3600" dirty="0"/>
          </a:p>
          <a:p>
            <a:pPr marL="628650" lvl="1" indent="-171450"/>
            <a:r>
              <a:rPr lang="da-DK" sz="3600" b="1" dirty="0"/>
              <a:t>Ansøgere med særlig profil</a:t>
            </a:r>
          </a:p>
          <a:p>
            <a:pPr marL="1085850" lvl="2" indent="-171450"/>
            <a:r>
              <a:rPr lang="da-DK" sz="3600" dirty="0"/>
              <a:t>Musik på Skt. Annæ Gymnasium eller </a:t>
            </a:r>
            <a:r>
              <a:rPr lang="da-DK" sz="3600" dirty="0" err="1"/>
              <a:t>Aurehøj</a:t>
            </a:r>
            <a:r>
              <a:rPr lang="da-DK" sz="3600" dirty="0"/>
              <a:t> Gymnasium</a:t>
            </a:r>
          </a:p>
          <a:p>
            <a:pPr marL="1085850" lvl="2" indent="-171450"/>
            <a:r>
              <a:rPr lang="da-DK" sz="3600" dirty="0"/>
              <a:t>Medborgerskab på Frederiksberg Gymnasium</a:t>
            </a:r>
          </a:p>
          <a:p>
            <a:pPr marL="0" indent="0">
              <a:buNone/>
            </a:pPr>
            <a:endParaRPr lang="da-DK" sz="3600" dirty="0"/>
          </a:p>
          <a:p>
            <a:pPr marL="0" indent="0">
              <a:buNone/>
            </a:pPr>
            <a:r>
              <a:rPr lang="da-DK" sz="3600" b="1" dirty="0"/>
              <a:t>Du skal sende dokumentation sammen med din ansøgning. </a:t>
            </a:r>
          </a:p>
          <a:p>
            <a:pPr marL="0" indent="0">
              <a:buNone/>
            </a:pPr>
            <a:endParaRPr lang="da-DK" b="1" dirty="0"/>
          </a:p>
          <a:p>
            <a:pPr marL="0" indent="0">
              <a:buNone/>
            </a:pPr>
            <a:r>
              <a:rPr lang="da-DK" b="1" dirty="0"/>
              <a:t>Læs mere på regionh.dk/elevfordeling  </a:t>
            </a:r>
          </a:p>
        </p:txBody>
      </p:sp>
      <p:pic>
        <p:nvPicPr>
          <p:cNvPr id="7" name="Picture 2">
            <a:extLst>
              <a:ext uri="{FF2B5EF4-FFF2-40B4-BE49-F238E27FC236}">
                <a16:creationId xmlns:a16="http://schemas.microsoft.com/office/drawing/2014/main" id="{BAD16D69-8733-4110-A1FF-1402CBF0A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1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9801F96-42E8-4A39-96F7-F9FA0D6BA51E}"/>
              </a:ext>
            </a:extLst>
          </p:cNvPr>
          <p:cNvPicPr>
            <a:picLocks noChangeAspect="1"/>
          </p:cNvPicPr>
          <p:nvPr/>
        </p:nvPicPr>
        <p:blipFill>
          <a:blip r:embed="rId3"/>
          <a:stretch>
            <a:fillRect/>
          </a:stretch>
        </p:blipFill>
        <p:spPr>
          <a:xfrm>
            <a:off x="0" y="1"/>
            <a:ext cx="12192000" cy="7000406"/>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Der kan ikke tages hensyn til:</a:t>
            </a:r>
            <a:endParaRPr lang="da-DK" sz="4800" dirty="0"/>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p:txBody>
          <a:bodyPr>
            <a:normAutofit lnSpcReduction="10000"/>
          </a:bodyPr>
          <a:lstStyle/>
          <a:p>
            <a:pPr lvl="0"/>
            <a:r>
              <a:rPr lang="da-DK" dirty="0"/>
              <a:t>Hvilken folkeskole, du har gået på </a:t>
            </a:r>
            <a:endParaRPr lang="en-IN" dirty="0"/>
          </a:p>
          <a:p>
            <a:pPr lvl="0"/>
            <a:r>
              <a:rPr lang="da-DK" dirty="0"/>
              <a:t>Dine karakterer </a:t>
            </a:r>
            <a:endParaRPr lang="en-IN" dirty="0"/>
          </a:p>
          <a:p>
            <a:pPr lvl="0"/>
            <a:r>
              <a:rPr lang="da-DK" dirty="0"/>
              <a:t>Hvor dine venner skal gå </a:t>
            </a:r>
            <a:endParaRPr lang="en-IN" dirty="0"/>
          </a:p>
          <a:p>
            <a:pPr lvl="0"/>
            <a:r>
              <a:rPr lang="da-DK" dirty="0"/>
              <a:t>At du er blevet mobbet </a:t>
            </a:r>
            <a:endParaRPr lang="en-IN" dirty="0"/>
          </a:p>
          <a:p>
            <a:pPr lvl="0"/>
            <a:r>
              <a:rPr lang="da-DK" dirty="0"/>
              <a:t>Om du har søskende på skolen </a:t>
            </a:r>
            <a:endParaRPr lang="en-IN" dirty="0"/>
          </a:p>
          <a:p>
            <a:pPr marL="0" indent="0">
              <a:buNone/>
            </a:pPr>
            <a:endParaRPr lang="da-DK" dirty="0"/>
          </a:p>
          <a:p>
            <a:pPr marL="0" indent="0">
              <a:buNone/>
            </a:pPr>
            <a:endParaRPr lang="da-DK" b="1" dirty="0"/>
          </a:p>
          <a:p>
            <a:pPr marL="0" indent="0">
              <a:buNone/>
            </a:pPr>
            <a:endParaRPr lang="da-DK" b="1" dirty="0"/>
          </a:p>
          <a:p>
            <a:pPr marL="0" indent="0">
              <a:buNone/>
            </a:pPr>
            <a:r>
              <a:rPr lang="da-DK" sz="2200" b="1" dirty="0"/>
              <a:t>Læs mere på regionh.dk/elevfordeling      </a:t>
            </a:r>
          </a:p>
        </p:txBody>
      </p:sp>
      <p:pic>
        <p:nvPicPr>
          <p:cNvPr id="6" name="Picture 2">
            <a:extLst>
              <a:ext uri="{FF2B5EF4-FFF2-40B4-BE49-F238E27FC236}">
                <a16:creationId xmlns:a16="http://schemas.microsoft.com/office/drawing/2014/main" id="{752244E5-7EE8-440F-9688-F65287672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894" y="5613995"/>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5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93FFAD2-CF7A-470D-88E8-17CF728DF2A6}"/>
              </a:ext>
            </a:extLst>
          </p:cNvPr>
          <p:cNvPicPr>
            <a:picLocks noChangeAspect="1"/>
          </p:cNvPicPr>
          <p:nvPr/>
        </p:nvPicPr>
        <p:blipFill>
          <a:blip r:embed="rId3"/>
          <a:stretch>
            <a:fillRect/>
          </a:stretch>
        </p:blipFill>
        <p:spPr>
          <a:xfrm>
            <a:off x="1" y="0"/>
            <a:ext cx="12192000" cy="6858000"/>
          </a:xfrm>
          <a:prstGeom prst="rect">
            <a:avLst/>
          </a:prstGeom>
        </p:spPr>
      </p:pic>
      <p:sp>
        <p:nvSpPr>
          <p:cNvPr id="2" name="Titel 1">
            <a:extLst>
              <a:ext uri="{FF2B5EF4-FFF2-40B4-BE49-F238E27FC236}">
                <a16:creationId xmlns:a16="http://schemas.microsoft.com/office/drawing/2014/main" id="{6EFBE8C3-9B01-46FB-9027-1CC40E033BB2}"/>
              </a:ext>
            </a:extLst>
          </p:cNvPr>
          <p:cNvSpPr>
            <a:spLocks noGrp="1"/>
          </p:cNvSpPr>
          <p:nvPr>
            <p:ph type="title"/>
          </p:nvPr>
        </p:nvSpPr>
        <p:spPr/>
        <p:txBody>
          <a:bodyPr>
            <a:normAutofit/>
          </a:bodyPr>
          <a:lstStyle/>
          <a:p>
            <a:r>
              <a:rPr lang="da-DK" sz="4800" b="1" dirty="0"/>
              <a:t>3 gode råd, når du søger stx eller hf:</a:t>
            </a:r>
            <a:endParaRPr lang="da-DK" sz="4800" dirty="0"/>
          </a:p>
        </p:txBody>
      </p:sp>
      <p:sp>
        <p:nvSpPr>
          <p:cNvPr id="3" name="Pladsholder til indhold 2">
            <a:extLst>
              <a:ext uri="{FF2B5EF4-FFF2-40B4-BE49-F238E27FC236}">
                <a16:creationId xmlns:a16="http://schemas.microsoft.com/office/drawing/2014/main" id="{FA3995EF-A8BC-45B1-B189-F1B93307FAB5}"/>
              </a:ext>
            </a:extLst>
          </p:cNvPr>
          <p:cNvSpPr>
            <a:spLocks noGrp="1"/>
          </p:cNvSpPr>
          <p:nvPr>
            <p:ph idx="1"/>
          </p:nvPr>
        </p:nvSpPr>
        <p:spPr>
          <a:xfrm>
            <a:off x="838200" y="1825625"/>
            <a:ext cx="10515600" cy="4667250"/>
          </a:xfrm>
        </p:spPr>
        <p:txBody>
          <a:bodyPr>
            <a:normAutofit/>
          </a:bodyPr>
          <a:lstStyle/>
          <a:p>
            <a:pPr marL="0" lvl="0" indent="0">
              <a:buNone/>
            </a:pPr>
            <a:r>
              <a:rPr lang="da-DK" sz="4800" b="1" dirty="0"/>
              <a:t>1. </a:t>
            </a:r>
            <a:r>
              <a:rPr lang="da-DK" dirty="0"/>
              <a:t>Chancen for at få din 1. prioritet er ofte størst, hvis du søger dit 	nærmeste gymnasium.</a:t>
            </a:r>
          </a:p>
          <a:p>
            <a:pPr marL="0" lvl="0" indent="0">
              <a:buNone/>
            </a:pPr>
            <a:r>
              <a:rPr lang="en-IN" sz="4800" b="1" dirty="0"/>
              <a:t>2. </a:t>
            </a:r>
            <a:r>
              <a:rPr lang="da-DK" dirty="0"/>
              <a:t>Brug alle fem prioriteter - lad være med kun at søge de 	gymnasier, som får rigtig mange ansøgere. Og søg kun de    	uddannelser, du gerne vil ind på.</a:t>
            </a:r>
            <a:endParaRPr lang="en-IN" dirty="0"/>
          </a:p>
          <a:p>
            <a:pPr marL="0" lvl="0" indent="0">
              <a:buNone/>
            </a:pPr>
            <a:r>
              <a:rPr lang="da-DK" sz="4800" b="1" dirty="0"/>
              <a:t>3. </a:t>
            </a:r>
            <a:r>
              <a:rPr lang="da-DK" dirty="0"/>
              <a:t>Sørg for, at din bopælsadresse står korrekt på din ansøgning.</a:t>
            </a:r>
          </a:p>
          <a:p>
            <a:pPr marL="0" indent="0" algn="r">
              <a:buNone/>
            </a:pPr>
            <a:endParaRPr lang="da-DK" sz="2200" dirty="0"/>
          </a:p>
          <a:p>
            <a:pPr marL="0" indent="0">
              <a:buNone/>
            </a:pPr>
            <a:r>
              <a:rPr lang="da-DK" sz="2200" b="1" dirty="0"/>
              <a:t>Læs mere på regionh.dk/elevfordeling       </a:t>
            </a:r>
          </a:p>
        </p:txBody>
      </p:sp>
      <p:pic>
        <p:nvPicPr>
          <p:cNvPr id="6" name="Picture 2">
            <a:extLst>
              <a:ext uri="{FF2B5EF4-FFF2-40B4-BE49-F238E27FC236}">
                <a16:creationId xmlns:a16="http://schemas.microsoft.com/office/drawing/2014/main" id="{00EF1951-5745-47A2-8661-82D888E61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794970"/>
            <a:ext cx="2302006" cy="6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645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902</Words>
  <Application>Microsoft Office PowerPoint</Application>
  <PresentationFormat>Widescreen</PresentationFormat>
  <Paragraphs>100</Paragraphs>
  <Slides>6</Slides>
  <Notes>5</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Office-tema</vt:lpstr>
      <vt:lpstr>PowerPoint-præsentation</vt:lpstr>
      <vt:lpstr>Film om fordeling til stx og hf</vt:lpstr>
      <vt:lpstr>Hvis din 1. prioritet skole har fået flere ansøgere, end der er plads til:</vt:lpstr>
      <vt:lpstr>Der kan tages hensyn til:</vt:lpstr>
      <vt:lpstr>Der kan ikke tages hensyn til:</vt:lpstr>
      <vt:lpstr>3 gode råd, når du søger stx eller hf: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Jannie Gade Nielsen</dc:creator>
  <cp:lastModifiedBy>Jannie Gade Nielsen</cp:lastModifiedBy>
  <cp:revision>6</cp:revision>
  <dcterms:created xsi:type="dcterms:W3CDTF">2020-12-01T15:06:58Z</dcterms:created>
  <dcterms:modified xsi:type="dcterms:W3CDTF">2020-12-03T09:14:08Z</dcterms:modified>
</cp:coreProperties>
</file>