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5" r:id="rId3"/>
    <p:sldMasterId id="2147483686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Source Sans Pro SemiBold"/>
      <p:regular r:id="rId32"/>
      <p:bold r:id="rId33"/>
      <p:italic r:id="rId34"/>
      <p:boldItalic r:id="rId35"/>
    </p:embeddedFont>
    <p:embeddedFont>
      <p:font typeface="Bitter"/>
      <p:regular r:id="rId36"/>
      <p:bold r:id="rId37"/>
      <p:italic r:id="rId38"/>
    </p:embeddedFont>
    <p:embeddedFont>
      <p:font typeface="Helvetica Neue"/>
      <p:regular r:id="rId39"/>
      <p:bold r:id="rId40"/>
      <p:italic r:id="rId41"/>
      <p:boldItalic r:id="rId42"/>
    </p:embeddedFont>
    <p:embeddedFont>
      <p:font typeface="Helvetica Neue Light"/>
      <p:regular r:id="rId43"/>
      <p:bold r:id="rId44"/>
      <p:italic r:id="rId45"/>
      <p:boldItalic r:id="rId46"/>
    </p:embeddedFont>
    <p:embeddedFont>
      <p:font typeface="Source Sans Pro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44" Type="http://schemas.openxmlformats.org/officeDocument/2006/relationships/font" Target="fonts/HelveticaNeueLight-bold.fntdata"/><Relationship Id="rId43" Type="http://schemas.openxmlformats.org/officeDocument/2006/relationships/font" Target="fonts/HelveticaNeueLight-regular.fntdata"/><Relationship Id="rId46" Type="http://schemas.openxmlformats.org/officeDocument/2006/relationships/font" Target="fonts/HelveticaNeueLight-boldItalic.fntdata"/><Relationship Id="rId45" Type="http://schemas.openxmlformats.org/officeDocument/2006/relationships/font" Target="fonts/HelveticaNeueLight-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font" Target="fonts/SourceSansPro-bold.fntdata"/><Relationship Id="rId47" Type="http://schemas.openxmlformats.org/officeDocument/2006/relationships/font" Target="fonts/SourceSansPro-regular.fntdata"/><Relationship Id="rId49" Type="http://schemas.openxmlformats.org/officeDocument/2006/relationships/font" Target="fonts/SourceSansPro-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33" Type="http://schemas.openxmlformats.org/officeDocument/2006/relationships/font" Target="fonts/SourceSansProSemiBold-bold.fntdata"/><Relationship Id="rId32" Type="http://schemas.openxmlformats.org/officeDocument/2006/relationships/font" Target="fonts/SourceSansProSemiBold-regular.fntdata"/><Relationship Id="rId35" Type="http://schemas.openxmlformats.org/officeDocument/2006/relationships/font" Target="fonts/SourceSansProSemiBold-boldItalic.fntdata"/><Relationship Id="rId34" Type="http://schemas.openxmlformats.org/officeDocument/2006/relationships/font" Target="fonts/SourceSansProSemiBold-italic.fntdata"/><Relationship Id="rId37" Type="http://schemas.openxmlformats.org/officeDocument/2006/relationships/font" Target="fonts/Bitter-bold.fntdata"/><Relationship Id="rId36" Type="http://schemas.openxmlformats.org/officeDocument/2006/relationships/font" Target="fonts/Bitter-regular.fntdata"/><Relationship Id="rId39" Type="http://schemas.openxmlformats.org/officeDocument/2006/relationships/font" Target="fonts/HelveticaNeue-regular.fntdata"/><Relationship Id="rId38" Type="http://schemas.openxmlformats.org/officeDocument/2006/relationships/font" Target="fonts/Bitter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aleway-regular.fntdata"/><Relationship Id="rId23" Type="http://schemas.openxmlformats.org/officeDocument/2006/relationships/slide" Target="slides/slide17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Lato-regular.fntdata"/><Relationship Id="rId27" Type="http://schemas.openxmlformats.org/officeDocument/2006/relationships/font" Target="fonts/Raleway-boldItalic.fntdata"/><Relationship Id="rId29" Type="http://schemas.openxmlformats.org/officeDocument/2006/relationships/font" Target="fonts/Lato-bold.fntdata"/><Relationship Id="rId50" Type="http://schemas.openxmlformats.org/officeDocument/2006/relationships/font" Target="fonts/SourceSansPr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ca75e9c5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ca75e9c5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ca75e9c52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ca75e9c52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ca75e9c52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4ca75e9c52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b040f771b_3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b040f771b_3_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ca75e9c52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ca75e9c52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ca75e9c52_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ca75e9c52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ca75e9c52_3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4ca75e9c52_3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b040f771b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b040f771b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ca75e9c5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ca75e9c5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ca75e9c52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4ca75e9c52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ca75e9c52_0_19:notes"/>
          <p:cNvSpPr/>
          <p:nvPr>
            <p:ph idx="2" type="sldImg"/>
          </p:nvPr>
        </p:nvSpPr>
        <p:spPr>
          <a:xfrm>
            <a:off x="330200" y="685488"/>
            <a:ext cx="619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ca75e9c5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4ca75e9c52_0_19:notes"/>
          <p:cNvSpPr txBox="1"/>
          <p:nvPr>
            <p:ph idx="12" type="sldNum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ca75e9c52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ca75e9c52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ca75e9c5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ca75e9c5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b040f771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b040f771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b040f771b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b040f771b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ca75e9c52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ca75e9c52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2174" y="4322045"/>
            <a:ext cx="2885525" cy="7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71" y="4322050"/>
            <a:ext cx="3154504" cy="71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og indholdsobjekt">
  <p:cSld name="Titel og indholdsobjek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539552" y="1167594"/>
            <a:ext cx="7467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⦿"/>
              <a:defRPr/>
            </a:lvl1pPr>
            <a:lvl2pPr indent="-3175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●"/>
              <a:defRPr/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○"/>
              <a:defRPr/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rgbClr val="8D89A4"/>
              </a:buClr>
              <a:buSzPts val="1400"/>
              <a:buFont typeface="Arial"/>
              <a:buChar char="●"/>
              <a:defRPr/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rgbClr val="748560"/>
              </a:buClr>
              <a:buSzPts val="1400"/>
              <a:buFont typeface="Arial"/>
              <a:buChar char="-"/>
              <a:defRPr/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-"/>
              <a:defRPr/>
            </a:lvl6pPr>
            <a:lvl7pPr indent="-3175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  <a:defRPr/>
            </a:lvl7pPr>
            <a:lvl8pPr indent="-3175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▪"/>
              <a:defRPr/>
            </a:lvl8pPr>
            <a:lvl9pPr indent="-3175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type="title"/>
          </p:nvPr>
        </p:nvSpPr>
        <p:spPr>
          <a:xfrm>
            <a:off x="457200" y="205978"/>
            <a:ext cx="746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1" type="ftr"/>
          </p:nvPr>
        </p:nvSpPr>
        <p:spPr>
          <a:xfrm>
            <a:off x="3124200" y="4816078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153400" y="4816078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/>
          <p:nvPr/>
        </p:nvSpPr>
        <p:spPr>
          <a:xfrm>
            <a:off x="0" y="0"/>
            <a:ext cx="9143930" cy="4877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27"/>
          <p:cNvGrpSpPr/>
          <p:nvPr/>
        </p:nvGrpSpPr>
        <p:grpSpPr>
          <a:xfrm>
            <a:off x="830363" y="1191235"/>
            <a:ext cx="745757" cy="45826"/>
            <a:chOff x="4580561" y="2589004"/>
            <a:chExt cx="1064464" cy="25200"/>
          </a:xfrm>
        </p:grpSpPr>
        <p:sp>
          <p:nvSpPr>
            <p:cNvPr id="109" name="Google Shape;109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27"/>
          <p:cNvSpPr txBox="1"/>
          <p:nvPr>
            <p:ph type="ctrTitle"/>
          </p:nvPr>
        </p:nvSpPr>
        <p:spPr>
          <a:xfrm>
            <a:off x="729450" y="1322450"/>
            <a:ext cx="7688039" cy="1664771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idx="1" type="subTitle"/>
          </p:nvPr>
        </p:nvSpPr>
        <p:spPr>
          <a:xfrm>
            <a:off x="729627" y="3172900"/>
            <a:ext cx="7688039" cy="541213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27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28"/>
          <p:cNvGrpSpPr/>
          <p:nvPr/>
        </p:nvGrpSpPr>
        <p:grpSpPr>
          <a:xfrm>
            <a:off x="830363" y="1191235"/>
            <a:ext cx="745757" cy="45826"/>
            <a:chOff x="4580561" y="2589004"/>
            <a:chExt cx="1064464" cy="25200"/>
          </a:xfrm>
        </p:grpSpPr>
        <p:sp>
          <p:nvSpPr>
            <p:cNvPr id="116" name="Google Shape;116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" name="Google Shape;118;p28"/>
          <p:cNvSpPr txBox="1"/>
          <p:nvPr>
            <p:ph type="title"/>
          </p:nvPr>
        </p:nvSpPr>
        <p:spPr>
          <a:xfrm>
            <a:off x="729450" y="1322450"/>
            <a:ext cx="7688461" cy="1518592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8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/>
          <p:nvPr/>
        </p:nvSpPr>
        <p:spPr>
          <a:xfrm>
            <a:off x="0" y="0"/>
            <a:ext cx="9143930" cy="4877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" name="Google Shape;122;p29"/>
          <p:cNvGrpSpPr/>
          <p:nvPr/>
        </p:nvGrpSpPr>
        <p:grpSpPr>
          <a:xfrm>
            <a:off x="830363" y="1191235"/>
            <a:ext cx="745757" cy="45826"/>
            <a:chOff x="4580561" y="2589004"/>
            <a:chExt cx="1064464" cy="25200"/>
          </a:xfrm>
        </p:grpSpPr>
        <p:sp>
          <p:nvSpPr>
            <p:cNvPr id="123" name="Google Shape;123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29"/>
          <p:cNvSpPr txBox="1"/>
          <p:nvPr>
            <p:ph type="title"/>
          </p:nvPr>
        </p:nvSpPr>
        <p:spPr>
          <a:xfrm>
            <a:off x="729450" y="1318650"/>
            <a:ext cx="7688672" cy="535201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6" name="Google Shape;126;p29"/>
          <p:cNvSpPr txBox="1"/>
          <p:nvPr>
            <p:ph idx="1" type="body"/>
          </p:nvPr>
        </p:nvSpPr>
        <p:spPr>
          <a:xfrm>
            <a:off x="729450" y="2078875"/>
            <a:ext cx="7688672" cy="2261039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29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/>
          <p:nvPr/>
        </p:nvSpPr>
        <p:spPr>
          <a:xfrm>
            <a:off x="0" y="0"/>
            <a:ext cx="9143930" cy="4877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Google Shape;130;p30"/>
          <p:cNvGrpSpPr/>
          <p:nvPr/>
        </p:nvGrpSpPr>
        <p:grpSpPr>
          <a:xfrm>
            <a:off x="830363" y="1191235"/>
            <a:ext cx="745757" cy="45826"/>
            <a:chOff x="4580561" y="2589004"/>
            <a:chExt cx="1064464" cy="25200"/>
          </a:xfrm>
        </p:grpSpPr>
        <p:sp>
          <p:nvSpPr>
            <p:cNvPr id="131" name="Google Shape;131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30"/>
          <p:cNvSpPr txBox="1"/>
          <p:nvPr>
            <p:ph type="title"/>
          </p:nvPr>
        </p:nvSpPr>
        <p:spPr>
          <a:xfrm>
            <a:off x="729450" y="1318650"/>
            <a:ext cx="7688461" cy="535201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4" name="Google Shape;134;p30"/>
          <p:cNvSpPr txBox="1"/>
          <p:nvPr>
            <p:ph idx="1" type="body"/>
          </p:nvPr>
        </p:nvSpPr>
        <p:spPr>
          <a:xfrm>
            <a:off x="729325" y="2078875"/>
            <a:ext cx="3774305" cy="2261039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2" type="body"/>
          </p:nvPr>
        </p:nvSpPr>
        <p:spPr>
          <a:xfrm>
            <a:off x="4643604" y="2078875"/>
            <a:ext cx="3774305" cy="2261039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/>
          <p:nvPr/>
        </p:nvSpPr>
        <p:spPr>
          <a:xfrm>
            <a:off x="0" y="0"/>
            <a:ext cx="9143930" cy="4877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" name="Google Shape;139;p31"/>
          <p:cNvGrpSpPr/>
          <p:nvPr/>
        </p:nvGrpSpPr>
        <p:grpSpPr>
          <a:xfrm>
            <a:off x="830363" y="1191235"/>
            <a:ext cx="745757" cy="45826"/>
            <a:chOff x="4580561" y="2589004"/>
            <a:chExt cx="1064464" cy="25200"/>
          </a:xfrm>
        </p:grpSpPr>
        <p:sp>
          <p:nvSpPr>
            <p:cNvPr id="140" name="Google Shape;140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31"/>
          <p:cNvSpPr txBox="1"/>
          <p:nvPr>
            <p:ph type="title"/>
          </p:nvPr>
        </p:nvSpPr>
        <p:spPr>
          <a:xfrm>
            <a:off x="729450" y="1318650"/>
            <a:ext cx="7688461" cy="535201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3" name="Google Shape;143;p31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2"/>
          <p:cNvSpPr/>
          <p:nvPr/>
        </p:nvSpPr>
        <p:spPr>
          <a:xfrm>
            <a:off x="0" y="0"/>
            <a:ext cx="9143930" cy="48774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" name="Google Shape;146;p32"/>
          <p:cNvGrpSpPr/>
          <p:nvPr/>
        </p:nvGrpSpPr>
        <p:grpSpPr>
          <a:xfrm>
            <a:off x="830363" y="1191235"/>
            <a:ext cx="745757" cy="45826"/>
            <a:chOff x="4580561" y="2589004"/>
            <a:chExt cx="1064464" cy="25200"/>
          </a:xfrm>
        </p:grpSpPr>
        <p:sp>
          <p:nvSpPr>
            <p:cNvPr id="147" name="Google Shape;147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32"/>
          <p:cNvSpPr txBox="1"/>
          <p:nvPr>
            <p:ph type="title"/>
          </p:nvPr>
        </p:nvSpPr>
        <p:spPr>
          <a:xfrm>
            <a:off x="730000" y="1318650"/>
            <a:ext cx="3300961" cy="1381430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721225" y="2781725"/>
            <a:ext cx="3300961" cy="1597535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1" name="Google Shape;151;p32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3"/>
          <p:cNvGrpSpPr/>
          <p:nvPr/>
        </p:nvGrpSpPr>
        <p:grpSpPr>
          <a:xfrm>
            <a:off x="830363" y="4169110"/>
            <a:ext cx="745757" cy="45826"/>
            <a:chOff x="4580561" y="2589004"/>
            <a:chExt cx="1064464" cy="25200"/>
          </a:xfrm>
        </p:grpSpPr>
        <p:sp>
          <p:nvSpPr>
            <p:cNvPr id="154" name="Google Shape;154;p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" name="Google Shape;156;p33"/>
          <p:cNvSpPr txBox="1"/>
          <p:nvPr>
            <p:ph type="title"/>
          </p:nvPr>
        </p:nvSpPr>
        <p:spPr>
          <a:xfrm>
            <a:off x="729450" y="864300"/>
            <a:ext cx="7021266" cy="2984977"/>
          </a:xfrm>
          <a:prstGeom prst="rect">
            <a:avLst/>
          </a:prstGeom>
        </p:spPr>
        <p:txBody>
          <a:bodyPr anchorCtr="0" anchor="ctr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3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p33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/>
          <p:nvPr/>
        </p:nvSpPr>
        <p:spPr>
          <a:xfrm>
            <a:off x="0" y="0"/>
            <a:ext cx="457207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" name="Google Shape;160;p34"/>
          <p:cNvGrpSpPr/>
          <p:nvPr/>
        </p:nvGrpSpPr>
        <p:grpSpPr>
          <a:xfrm>
            <a:off x="830363" y="1191235"/>
            <a:ext cx="745757" cy="45826"/>
            <a:chOff x="4580561" y="2589004"/>
            <a:chExt cx="1064464" cy="25200"/>
          </a:xfrm>
        </p:grpSpPr>
        <p:sp>
          <p:nvSpPr>
            <p:cNvPr id="161" name="Google Shape;161;p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3" name="Google Shape;163;p34"/>
          <p:cNvSpPr txBox="1"/>
          <p:nvPr>
            <p:ph type="title"/>
          </p:nvPr>
        </p:nvSpPr>
        <p:spPr>
          <a:xfrm>
            <a:off x="730000" y="1318650"/>
            <a:ext cx="3300961" cy="1687236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4" name="Google Shape;164;p34"/>
          <p:cNvSpPr txBox="1"/>
          <p:nvPr>
            <p:ph idx="1" type="subTitle"/>
          </p:nvPr>
        </p:nvSpPr>
        <p:spPr>
          <a:xfrm>
            <a:off x="724950" y="3161525"/>
            <a:ext cx="3300961" cy="759059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5" name="Google Shape;165;p34"/>
          <p:cNvSpPr txBox="1"/>
          <p:nvPr>
            <p:ph idx="2" type="body"/>
          </p:nvPr>
        </p:nvSpPr>
        <p:spPr>
          <a:xfrm>
            <a:off x="5174225" y="1352625"/>
            <a:ext cx="3374367" cy="3025477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6" name="Google Shape;166;p34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/>
          <p:nvPr>
            <p:ph idx="1" type="body"/>
          </p:nvPr>
        </p:nvSpPr>
        <p:spPr>
          <a:xfrm>
            <a:off x="724950" y="4372551"/>
            <a:ext cx="7697320" cy="460529"/>
          </a:xfrm>
          <a:prstGeom prst="rect">
            <a:avLst/>
          </a:prstGeom>
        </p:spPr>
        <p:txBody>
          <a:bodyPr anchorCtr="0" anchor="ctr" bIns="93125" lIns="93125" spcFirstLastPara="1" rIns="93125" wrap="square" tIns="931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169" name="Google Shape;169;p35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36"/>
          <p:cNvGrpSpPr/>
          <p:nvPr/>
        </p:nvGrpSpPr>
        <p:grpSpPr>
          <a:xfrm>
            <a:off x="830363" y="4169110"/>
            <a:ext cx="745757" cy="45826"/>
            <a:chOff x="4580561" y="2589004"/>
            <a:chExt cx="1064464" cy="25200"/>
          </a:xfrm>
        </p:grpSpPr>
        <p:sp>
          <p:nvSpPr>
            <p:cNvPr id="172" name="Google Shape;172;p3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3125" lIns="93125" spcFirstLastPara="1" rIns="93125" wrap="square" tIns="931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36"/>
          <p:cNvSpPr txBox="1"/>
          <p:nvPr>
            <p:ph hasCustomPrompt="1" type="title"/>
          </p:nvPr>
        </p:nvSpPr>
        <p:spPr>
          <a:xfrm>
            <a:off x="729450" y="733950"/>
            <a:ext cx="7688461" cy="1244742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36"/>
          <p:cNvSpPr txBox="1"/>
          <p:nvPr>
            <p:ph idx="1" type="body"/>
          </p:nvPr>
        </p:nvSpPr>
        <p:spPr>
          <a:xfrm>
            <a:off x="729450" y="2272888"/>
            <a:ext cx="7688461" cy="1580449"/>
          </a:xfrm>
          <a:prstGeom prst="rect">
            <a:avLst/>
          </a:prstGeom>
        </p:spPr>
        <p:txBody>
          <a:bodyPr anchorCtr="0" anchor="t" bIns="93125" lIns="93125" spcFirstLastPara="1" rIns="93125" wrap="square" tIns="931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" name="Google Shape;176;p36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</p:spPr>
        <p:txBody>
          <a:bodyPr anchorCtr="0" anchor="ctr" bIns="93125" lIns="93125" spcFirstLastPara="1" rIns="93125" wrap="square" tIns="931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&amp; undertitel">
  <p:cSld name="TITLE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/>
          <p:nvPr>
            <p:ph type="title"/>
          </p:nvPr>
        </p:nvSpPr>
        <p:spPr>
          <a:xfrm>
            <a:off x="892969" y="863947"/>
            <a:ext cx="7358133" cy="1741342"/>
          </a:xfrm>
          <a:prstGeom prst="rect">
            <a:avLst/>
          </a:prstGeom>
          <a:noFill/>
          <a:ln>
            <a:noFill/>
          </a:ln>
        </p:spPr>
        <p:txBody>
          <a:bodyPr anchorCtr="0" anchor="b" bIns="93125" lIns="93125" spcFirstLastPara="1" rIns="93125" wrap="square" tIns="931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15240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29210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44450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58420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73660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88900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102870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118110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defRPr b="0" i="0" sz="5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1" name="Google Shape;181;p38"/>
          <p:cNvSpPr txBox="1"/>
          <p:nvPr>
            <p:ph idx="1" type="body"/>
          </p:nvPr>
        </p:nvSpPr>
        <p:spPr>
          <a:xfrm>
            <a:off x="892969" y="2658814"/>
            <a:ext cx="7358133" cy="596109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/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19100" lvl="5" marL="27432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19100" lvl="6" marL="32004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19100" lvl="7" marL="3657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19100" lvl="8" marL="41148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2" name="Google Shape;182;p38"/>
          <p:cNvSpPr txBox="1"/>
          <p:nvPr>
            <p:ph idx="12" type="sldNum"/>
          </p:nvPr>
        </p:nvSpPr>
        <p:spPr>
          <a:xfrm>
            <a:off x="4449997" y="4902398"/>
            <a:ext cx="239203" cy="171018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to">
  <p:cSld name="Foto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/>
          <p:nvPr>
            <p:ph idx="2" type="pic"/>
          </p:nvPr>
        </p:nvSpPr>
        <p:spPr>
          <a:xfrm>
            <a:off x="0" y="0"/>
            <a:ext cx="914393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925" lIns="58925" spcFirstLastPara="1" rIns="58925" wrap="square" tIns="58925"/>
          <a:lstStyle>
            <a:lvl1pPr indent="-292100" lvl="0" marL="2921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9400" lvl="1" marL="5715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863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79400" lvl="3" marL="11430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14351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9400" lvl="5" marL="17145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20066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79400" lvl="7" marL="22860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2578100" marR="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5" name="Google Shape;185;p39"/>
          <p:cNvSpPr txBox="1"/>
          <p:nvPr>
            <p:ph idx="12" type="sldNum"/>
          </p:nvPr>
        </p:nvSpPr>
        <p:spPr>
          <a:xfrm>
            <a:off x="4449997" y="4902398"/>
            <a:ext cx="239203" cy="171018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m">
  <p:cSld name="Tom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0"/>
          <p:cNvSpPr txBox="1"/>
          <p:nvPr>
            <p:ph idx="12" type="sldNum"/>
          </p:nvPr>
        </p:nvSpPr>
        <p:spPr>
          <a:xfrm>
            <a:off x="4449997" y="4902398"/>
            <a:ext cx="239203" cy="171018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 b="0" i="0" sz="1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ans Pro"/>
              <a:buChar char="●"/>
              <a:defRPr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27971" y="4322050"/>
            <a:ext cx="3154504" cy="7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87449" y="4322045"/>
            <a:ext cx="2885525" cy="7134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/>
          <p:nvPr>
            <p:ph type="title"/>
          </p:nvPr>
        </p:nvSpPr>
        <p:spPr>
          <a:xfrm>
            <a:off x="311700" y="445025"/>
            <a:ext cx="8520609" cy="572695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idx="1" type="body"/>
          </p:nvPr>
        </p:nvSpPr>
        <p:spPr>
          <a:xfrm>
            <a:off x="311700" y="1152475"/>
            <a:ext cx="8520609" cy="3416396"/>
          </a:xfrm>
          <a:prstGeom prst="rect">
            <a:avLst/>
          </a:prstGeom>
          <a:noFill/>
          <a:ln>
            <a:noFill/>
          </a:ln>
        </p:spPr>
        <p:txBody>
          <a:bodyPr anchorCtr="0" anchor="t" bIns="93125" lIns="93125" spcFirstLastPara="1" rIns="93125" wrap="square" tIns="93125"/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 sz="14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" name="Google Shape;105;p26"/>
          <p:cNvSpPr txBox="1"/>
          <p:nvPr>
            <p:ph idx="12" type="sldNum"/>
          </p:nvPr>
        </p:nvSpPr>
        <p:spPr>
          <a:xfrm>
            <a:off x="8536302" y="4749851"/>
            <a:ext cx="548648" cy="393609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25" lIns="93125" spcFirstLastPara="1" rIns="93125" wrap="square" tIns="931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optagelse.dk" TargetMode="External"/><Relationship Id="rId4" Type="http://schemas.openxmlformats.org/officeDocument/2006/relationships/hyperlink" Target="http://www.falko.dk/" TargetMode="External"/><Relationship Id="rId9" Type="http://schemas.openxmlformats.org/officeDocument/2006/relationships/image" Target="../media/image8.jpg"/><Relationship Id="rId5" Type="http://schemas.openxmlformats.org/officeDocument/2006/relationships/hyperlink" Target="http://www.teamdanmark.dk" TargetMode="External"/><Relationship Id="rId6" Type="http://schemas.openxmlformats.org/officeDocument/2006/relationships/hyperlink" Target="mailto:falko@falko.dk" TargetMode="External"/><Relationship Id="rId7" Type="http://schemas.openxmlformats.org/officeDocument/2006/relationships/hyperlink" Target="mailto:kn@falko.dk" TargetMode="External"/><Relationship Id="rId8" Type="http://schemas.openxmlformats.org/officeDocument/2006/relationships/hyperlink" Target="mailto:fm@falko.dk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Team Danmark-ordningen</a:t>
            </a:r>
            <a:endParaRPr/>
          </a:p>
        </p:txBody>
      </p:sp>
      <p:sp>
        <p:nvSpPr>
          <p:cNvPr id="193" name="Google Shape;193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Falkonergårdens Gymnasium og HF-kursus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0"/>
          <p:cNvSpPr txBox="1"/>
          <p:nvPr>
            <p:ph type="title"/>
          </p:nvPr>
        </p:nvSpPr>
        <p:spPr>
          <a:xfrm>
            <a:off x="311700" y="445025"/>
            <a:ext cx="411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/>
              <a:t>Life Skills </a:t>
            </a:r>
            <a:endParaRPr b="1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 sz="1400"/>
              <a:t>- hvordan bliver jeg den bedste udgave af mig selv?</a:t>
            </a:r>
            <a:endParaRPr i="1" sz="1400"/>
          </a:p>
        </p:txBody>
      </p:sp>
      <p:sp>
        <p:nvSpPr>
          <p:cNvPr id="271" name="Google Shape;271;p50"/>
          <p:cNvSpPr txBox="1"/>
          <p:nvPr>
            <p:ph idx="1" type="body"/>
          </p:nvPr>
        </p:nvSpPr>
        <p:spPr>
          <a:xfrm>
            <a:off x="311700" y="1371175"/>
            <a:ext cx="3999900" cy="28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Morten Bertolt, Mental Performance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3-4 årigt forløb for alle TD-elever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pic>
        <p:nvPicPr>
          <p:cNvPr id="272" name="Google Shape;2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1972" y="0"/>
            <a:ext cx="43420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2561048"/>
            <a:ext cx="1545977" cy="1518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7511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1"/>
          <p:cNvSpPr txBox="1"/>
          <p:nvPr/>
        </p:nvSpPr>
        <p:spPr>
          <a:xfrm>
            <a:off x="4717250" y="369425"/>
            <a:ext cx="4376100" cy="3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000">
                <a:latin typeface="Source Sans Pro"/>
                <a:ea typeface="Source Sans Pro"/>
                <a:cs typeface="Source Sans Pro"/>
                <a:sym typeface="Source Sans Pro"/>
              </a:rPr>
              <a:t>Refleksion</a:t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000">
                <a:latin typeface="Source Sans Pro"/>
                <a:ea typeface="Source Sans Pro"/>
                <a:cs typeface="Source Sans Pro"/>
                <a:sym typeface="Source Sans Pro"/>
              </a:rPr>
              <a:t>(Selv)bevidsthed</a:t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000">
                <a:latin typeface="Source Sans Pro"/>
                <a:ea typeface="Source Sans Pro"/>
                <a:cs typeface="Source Sans Pro"/>
                <a:sym typeface="Source Sans Pro"/>
              </a:rPr>
              <a:t>Fokus</a:t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000">
                <a:latin typeface="Source Sans Pro"/>
                <a:ea typeface="Source Sans Pro"/>
                <a:cs typeface="Source Sans Pro"/>
                <a:sym typeface="Source Sans Pro"/>
              </a:rPr>
              <a:t>Mening</a:t>
            </a:r>
            <a:endParaRPr b="1" sz="30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087" y="0"/>
            <a:ext cx="68378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2"/>
          <p:cNvSpPr txBox="1"/>
          <p:nvPr/>
        </p:nvSpPr>
        <p:spPr>
          <a:xfrm>
            <a:off x="6810150" y="4292325"/>
            <a:ext cx="2334000" cy="85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52"/>
          <p:cNvSpPr txBox="1"/>
          <p:nvPr/>
        </p:nvSpPr>
        <p:spPr>
          <a:xfrm>
            <a:off x="86450" y="4254550"/>
            <a:ext cx="1189800" cy="85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e tre kerneprocesser Mental styrke.png" id="291" name="Google Shape;2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181" y="60267"/>
            <a:ext cx="6777634" cy="508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/>
              <a:t>Falko fortalt af elever… indtil 21.15!</a:t>
            </a:r>
            <a:endParaRPr b="1" sz="3600"/>
          </a:p>
        </p:txBody>
      </p:sp>
      <p:sp>
        <p:nvSpPr>
          <p:cNvPr id="297" name="Google Shape;297;p54"/>
          <p:cNvSpPr txBox="1"/>
          <p:nvPr>
            <p:ph idx="1" type="body"/>
          </p:nvPr>
        </p:nvSpPr>
        <p:spPr>
          <a:xfrm>
            <a:off x="311700" y="1152475"/>
            <a:ext cx="3588600" cy="30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/>
              <a:t>Drengesalen</a:t>
            </a:r>
            <a:endParaRPr b="1" sz="1800"/>
          </a:p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Basketball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Svømning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Tennis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Gymnastik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da"/>
              <a:t>Karate</a:t>
            </a:r>
            <a:endParaRPr b="1"/>
          </a:p>
        </p:txBody>
      </p:sp>
      <p:sp>
        <p:nvSpPr>
          <p:cNvPr id="298" name="Google Shape;298;p54"/>
          <p:cNvSpPr txBox="1"/>
          <p:nvPr>
            <p:ph idx="2" type="body"/>
          </p:nvPr>
        </p:nvSpPr>
        <p:spPr>
          <a:xfrm>
            <a:off x="5878400" y="1133725"/>
            <a:ext cx="2688300" cy="30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/>
              <a:t>Pigesalen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Volley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Fodbold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Atletik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Badminton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da"/>
              <a:t>Roning og kajak</a:t>
            </a:r>
            <a:endParaRPr b="1"/>
          </a:p>
        </p:txBody>
      </p:sp>
      <p:cxnSp>
        <p:nvCxnSpPr>
          <p:cNvPr id="299" name="Google Shape;299;p54"/>
          <p:cNvCxnSpPr/>
          <p:nvPr/>
        </p:nvCxnSpPr>
        <p:spPr>
          <a:xfrm rot="10800000">
            <a:off x="470325" y="1352275"/>
            <a:ext cx="1523700" cy="63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0" name="Google Shape;300;p54"/>
          <p:cNvCxnSpPr/>
          <p:nvPr/>
        </p:nvCxnSpPr>
        <p:spPr>
          <a:xfrm>
            <a:off x="7187850" y="1352275"/>
            <a:ext cx="11709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1" name="Google Shape;301;p54"/>
          <p:cNvSpPr txBox="1"/>
          <p:nvPr/>
        </p:nvSpPr>
        <p:spPr>
          <a:xfrm>
            <a:off x="2258450" y="1950375"/>
            <a:ext cx="3588600" cy="1964100"/>
          </a:xfrm>
          <a:prstGeom prst="rect">
            <a:avLst/>
          </a:prstGeom>
          <a:solidFill>
            <a:srgbClr val="B7B7B7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latin typeface="Source Sans Pro"/>
                <a:ea typeface="Source Sans Pro"/>
                <a:cs typeface="Source Sans Pro"/>
                <a:sym typeface="Source Sans Pro"/>
              </a:rPr>
              <a:t>Hvem er hvem?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BLÅ: HF-TD</a:t>
            </a:r>
            <a:endParaRPr b="1" sz="1800">
              <a:solidFill>
                <a:srgbClr val="0000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GRØNNE: STX-TD Bio-Kemi-Idræt</a:t>
            </a:r>
            <a:endParaRPr b="1" sz="1800">
              <a:solidFill>
                <a:srgbClr val="6AA84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latin typeface="Source Sans Pro"/>
                <a:ea typeface="Source Sans Pro"/>
                <a:cs typeface="Source Sans Pro"/>
                <a:sym typeface="Source Sans Pro"/>
              </a:rPr>
              <a:t>SORTE: STX-TD Fysik-Matematik</a:t>
            </a:r>
            <a:endParaRPr b="1"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F1C23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GULE: STX-TD Samf-Engelsk</a:t>
            </a:r>
            <a:endParaRPr b="1" sz="1800">
              <a:solidFill>
                <a:srgbClr val="F1C23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/>
          <p:nvPr>
            <p:ph type="title"/>
          </p:nvPr>
        </p:nvSpPr>
        <p:spPr>
          <a:xfrm>
            <a:off x="311700" y="445025"/>
            <a:ext cx="8520600" cy="8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000"/>
              <a:t>HF-uddannelsen fra 9. klasse - 3 år i hele klasser</a:t>
            </a:r>
            <a:endParaRPr b="1"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200"/>
              <a:t>                                  mellemlange uddannelser</a:t>
            </a:r>
            <a:endParaRPr b="1" sz="1200"/>
          </a:p>
        </p:txBody>
      </p:sp>
      <p:sp>
        <p:nvSpPr>
          <p:cNvPr id="307" name="Google Shape;307;p55"/>
          <p:cNvSpPr txBox="1"/>
          <p:nvPr/>
        </p:nvSpPr>
        <p:spPr>
          <a:xfrm>
            <a:off x="4692950" y="1919367"/>
            <a:ext cx="41364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rgbClr val="595959"/>
              </a:solidFill>
            </a:endParaRPr>
          </a:p>
        </p:txBody>
      </p:sp>
      <p:sp>
        <p:nvSpPr>
          <p:cNvPr id="308" name="Google Shape;308;p55"/>
          <p:cNvSpPr txBox="1"/>
          <p:nvPr/>
        </p:nvSpPr>
        <p:spPr>
          <a:xfrm>
            <a:off x="311700" y="1301100"/>
            <a:ext cx="3432600" cy="14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8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Fagpakker HF: </a:t>
            </a:r>
            <a:endParaRPr b="1" sz="18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Vælges fra 2. hf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Idræt B - psykologi C 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eller 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 B og erhvervsøkonomi c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41300" lvl="0" marL="419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41300" lvl="0" marL="41910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309" name="Google Shape;30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624" y="1430500"/>
            <a:ext cx="2646100" cy="269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5"/>
          <p:cNvSpPr txBox="1"/>
          <p:nvPr/>
        </p:nvSpPr>
        <p:spPr>
          <a:xfrm>
            <a:off x="451600" y="3259850"/>
            <a:ext cx="4463700" cy="7428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Mulighed for ‘udvidet fagpakke’ der giver adgang til videregående uddannelser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11" name="Google Shape;311;p55"/>
          <p:cNvCxnSpPr/>
          <p:nvPr/>
        </p:nvCxnSpPr>
        <p:spPr>
          <a:xfrm>
            <a:off x="583800" y="1106775"/>
            <a:ext cx="491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6"/>
          <p:cNvSpPr txBox="1"/>
          <p:nvPr/>
        </p:nvSpPr>
        <p:spPr>
          <a:xfrm>
            <a:off x="332025" y="433449"/>
            <a:ext cx="7407000" cy="8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20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STX-uddannelsen - 4 år - hele klasser</a:t>
            </a:r>
            <a:endParaRPr b="1" sz="32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                  videregående uddannelser</a:t>
            </a:r>
            <a:endParaRPr b="1"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7" name="Google Shape;317;p56"/>
          <p:cNvSpPr txBox="1"/>
          <p:nvPr/>
        </p:nvSpPr>
        <p:spPr>
          <a:xfrm>
            <a:off x="313525" y="1201200"/>
            <a:ext cx="4045500" cy="30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Studieretninger 2019</a:t>
            </a:r>
            <a:endParaRPr b="1" sz="16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22222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6D6F70"/>
                </a:solidFill>
              </a:rPr>
              <a:t>Naturvidenskabelig studieretning</a:t>
            </a:r>
            <a:r>
              <a:rPr lang="da">
                <a:solidFill>
                  <a:srgbClr val="6D6F70"/>
                </a:solidFill>
              </a:rPr>
              <a:t> </a:t>
            </a:r>
            <a:endParaRPr>
              <a:solidFill>
                <a:srgbClr val="6D6F70"/>
              </a:solidFill>
            </a:endParaRPr>
          </a:p>
          <a:p>
            <a:pPr indent="0" lvl="0" marL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6D6F70"/>
                </a:solidFill>
              </a:rPr>
              <a:t>Biologi A - Kemi B - Idræt B</a:t>
            </a:r>
            <a:endParaRPr>
              <a:solidFill>
                <a:srgbClr val="6D6F70"/>
              </a:solidFill>
            </a:endParaRPr>
          </a:p>
          <a:p>
            <a:pPr indent="0" lvl="0" marL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6D6F70"/>
                </a:solidFill>
              </a:rPr>
              <a:t>Naturvidenskabelig studieretning</a:t>
            </a:r>
            <a:r>
              <a:rPr lang="da">
                <a:solidFill>
                  <a:srgbClr val="6D6F70"/>
                </a:solidFill>
              </a:rPr>
              <a:t> </a:t>
            </a:r>
            <a:endParaRPr>
              <a:solidFill>
                <a:srgbClr val="6D6F70"/>
              </a:solidFill>
            </a:endParaRPr>
          </a:p>
          <a:p>
            <a:pPr indent="0" lvl="0" marL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6D6F70"/>
                </a:solidFill>
              </a:rPr>
              <a:t>Matematik A - Fysik B - Kemi B</a:t>
            </a:r>
            <a:endParaRPr>
              <a:solidFill>
                <a:srgbClr val="6D6F70"/>
              </a:solidFill>
            </a:endParaRPr>
          </a:p>
          <a:p>
            <a:pPr indent="0" lvl="0" marL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6D6F70"/>
                </a:solidFill>
              </a:rPr>
              <a:t>Samfundsvidenskabelig studieretning</a:t>
            </a:r>
            <a:r>
              <a:rPr lang="da">
                <a:solidFill>
                  <a:srgbClr val="6D6F70"/>
                </a:solidFill>
              </a:rPr>
              <a:t> </a:t>
            </a:r>
            <a:endParaRPr>
              <a:solidFill>
                <a:srgbClr val="6D6F70"/>
              </a:solidFill>
            </a:endParaRPr>
          </a:p>
          <a:p>
            <a:pPr indent="0" lvl="0" marL="0" rt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6D6F70"/>
                </a:solidFill>
              </a:rPr>
              <a:t>Engelsk A - Samfundsfag A</a:t>
            </a:r>
            <a:endParaRPr>
              <a:solidFill>
                <a:srgbClr val="6D6F7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Fælles grundforløb og nye klasser fra november…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8" name="Google Shape;3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9625" y="1487600"/>
            <a:ext cx="3528975" cy="2646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56"/>
          <p:cNvCxnSpPr/>
          <p:nvPr/>
        </p:nvCxnSpPr>
        <p:spPr>
          <a:xfrm>
            <a:off x="583800" y="1106775"/>
            <a:ext cx="491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7"/>
          <p:cNvSpPr txBox="1"/>
          <p:nvPr/>
        </p:nvSpPr>
        <p:spPr>
          <a:xfrm rot="-5400000">
            <a:off x="-680475" y="1395675"/>
            <a:ext cx="42432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6000">
                <a:latin typeface="Source Sans Pro"/>
                <a:ea typeface="Source Sans Pro"/>
                <a:cs typeface="Source Sans Pro"/>
                <a:sym typeface="Source Sans Pro"/>
              </a:rPr>
              <a:t>Information</a:t>
            </a:r>
            <a:endParaRPr b="1" sz="6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5" name="Google Shape;325;p57"/>
          <p:cNvSpPr txBox="1"/>
          <p:nvPr/>
        </p:nvSpPr>
        <p:spPr>
          <a:xfrm>
            <a:off x="2625426" y="438378"/>
            <a:ext cx="5889000" cy="3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Søg optagelse via </a:t>
            </a:r>
            <a:r>
              <a:rPr lang="da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www.optagelse.dk</a:t>
            </a: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u="sng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www.falko.dk</a:t>
            </a:r>
            <a:r>
              <a:rPr lang="da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se under TD, studieretninger, fag og HF-beskrivelse</a:t>
            </a:r>
            <a:endParaRPr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www.teamdanmark.dk</a:t>
            </a:r>
            <a:r>
              <a:rPr lang="da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Skolebesøg fra midt januar til uge 6 kl 9-14: Skriv til </a:t>
            </a:r>
            <a:r>
              <a:rPr lang="da" u="sng">
                <a:solidFill>
                  <a:schemeClr val="accent5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falko@falko.dk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Kontakt os gerne på 38770800</a:t>
            </a:r>
            <a:endParaRPr b="1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Kristoffer Nielsen: </a:t>
            </a:r>
            <a:r>
              <a:rPr lang="da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kn@falko.dk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Frederik Ullerup: </a:t>
            </a:r>
            <a:r>
              <a:rPr lang="da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8"/>
              </a:rPr>
              <a:t>fm@falko.dk</a:t>
            </a:r>
            <a:r>
              <a:rPr lang="da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6" name="Google Shape;326;p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72475" y="2265375"/>
            <a:ext cx="2541950" cy="190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2"/>
          <p:cNvSpPr txBox="1"/>
          <p:nvPr>
            <p:ph type="title"/>
          </p:nvPr>
        </p:nvSpPr>
        <p:spPr>
          <a:xfrm>
            <a:off x="286225" y="171400"/>
            <a:ext cx="3383700" cy="9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6000"/>
              <a:t>Program</a:t>
            </a:r>
            <a:endParaRPr b="1" sz="6000"/>
          </a:p>
        </p:txBody>
      </p:sp>
      <p:sp>
        <p:nvSpPr>
          <p:cNvPr id="199" name="Google Shape;199;p42"/>
          <p:cNvSpPr txBox="1"/>
          <p:nvPr>
            <p:ph idx="1" type="body"/>
          </p:nvPr>
        </p:nvSpPr>
        <p:spPr>
          <a:xfrm>
            <a:off x="4089050" y="171400"/>
            <a:ext cx="4770900" cy="19377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/>
              <a:t>Falkos TD-ordning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200"/>
              <a:t>20.07-20.45 fælles i hallen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a" sz="1200"/>
              <a:t>Kristoffer Nielsen og Frederik Ullerup</a:t>
            </a:r>
            <a:r>
              <a:rPr lang="da" sz="1200"/>
              <a:t>, TD-ansvarlige Falko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/>
              <a:t>Indholdet på Falkos ordning og visionen og værdierne bag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a" sz="1200"/>
              <a:t>Johan Price-Pejtersen, 3u</a:t>
            </a:r>
            <a:r>
              <a:rPr lang="da" sz="1200"/>
              <a:t> og </a:t>
            </a:r>
            <a:r>
              <a:rPr b="1" i="1" lang="da" sz="1200"/>
              <a:t>Caroline Fage Martin, 4u</a:t>
            </a:r>
            <a:endParaRPr b="1" i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/>
              <a:t>Hverdagen som TD-elev på Falko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da" sz="1200"/>
              <a:t>Morten Bertolt</a:t>
            </a:r>
            <a:r>
              <a:rPr lang="da" sz="1200"/>
              <a:t>, Mental Performance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/>
              <a:t>Hvordan bliver jeg den bedste udgave af mig selv? “</a:t>
            </a:r>
            <a:r>
              <a:rPr b="1" lang="da" sz="1200"/>
              <a:t>Life Skills”</a:t>
            </a:r>
            <a:r>
              <a:rPr lang="da" sz="1200"/>
              <a:t> på Falko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2"/>
          <p:cNvSpPr txBox="1"/>
          <p:nvPr>
            <p:ph idx="1" type="body"/>
          </p:nvPr>
        </p:nvSpPr>
        <p:spPr>
          <a:xfrm>
            <a:off x="4089050" y="2155350"/>
            <a:ext cx="4770900" cy="8328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/>
              <a:t>Team Danmark på Falkonergården 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200"/>
              <a:t>20.45-21.15 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/>
              <a:t>Mød en lang række af vores elever og spørg dem om ALT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2"/>
          <p:cNvSpPr txBox="1"/>
          <p:nvPr>
            <p:ph idx="1" type="body"/>
          </p:nvPr>
        </p:nvSpPr>
        <p:spPr>
          <a:xfrm>
            <a:off x="4089050" y="3034250"/>
            <a:ext cx="4770900" cy="1221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/>
              <a:t>Praktisk information 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200"/>
              <a:t>21.15-21.30 fælles i hallen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/>
              <a:t>Optagelse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/>
              <a:t>HF og STX - fagudbud og studieretninger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/>
              <a:t>Mulighed for spørgsmål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25" y="1576063"/>
            <a:ext cx="2982403" cy="19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/>
              <a:t>Falkonergårdens Team Danmark afdeling</a:t>
            </a:r>
            <a:endParaRPr b="1" sz="3600"/>
          </a:p>
        </p:txBody>
      </p:sp>
      <p:sp>
        <p:nvSpPr>
          <p:cNvPr id="208" name="Google Shape;208;p43"/>
          <p:cNvSpPr txBox="1"/>
          <p:nvPr>
            <p:ph idx="1" type="body"/>
          </p:nvPr>
        </p:nvSpPr>
        <p:spPr>
          <a:xfrm>
            <a:off x="311700" y="1095700"/>
            <a:ext cx="4401900" cy="30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Kristoffer Nielsen, TD-ansvarlig: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‘</a:t>
            </a:r>
            <a:r>
              <a:rPr i="1" lang="da"/>
              <a:t>..følelsen af at have været med til at gøre en forskel for den enkelte TD-elev - både i hverdagen og i forhold til de mere langsigtede mål’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a"/>
              <a:t>Frederik Ullerup, TD-ansvarlig: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/>
              <a:t>‘..at hjælpe eleverne i en travl hverdag og være en stabil gennemgående person, de kan komme til med stort og småt’</a:t>
            </a:r>
            <a:endParaRPr i="1"/>
          </a:p>
        </p:txBody>
      </p:sp>
      <p:sp>
        <p:nvSpPr>
          <p:cNvPr id="209" name="Google Shape;209;p43"/>
          <p:cNvSpPr txBox="1"/>
          <p:nvPr>
            <p:ph idx="1" type="body"/>
          </p:nvPr>
        </p:nvSpPr>
        <p:spPr>
          <a:xfrm>
            <a:off x="4892925" y="2526625"/>
            <a:ext cx="3939300" cy="14619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600"/>
              <a:t>Fakta om TD afdelingen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/>
              <a:t>430 Team Danmark-elever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/>
              <a:t>17 klasser fordelt på 3-årigt HF og 4-årigt STX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/>
              <a:t>38 forskellige idrætsgrene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/>
              <a:t>Morgentræning tirsdag og torsdag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43"/>
          <p:cNvPicPr preferRelativeResize="0"/>
          <p:nvPr/>
        </p:nvPicPr>
        <p:blipFill rotWithShape="1">
          <a:blip r:embed="rId3">
            <a:alphaModFix/>
          </a:blip>
          <a:srcRect b="35151" l="0" r="0" t="14617"/>
          <a:stretch/>
        </p:blipFill>
        <p:spPr>
          <a:xfrm>
            <a:off x="4892925" y="1095700"/>
            <a:ext cx="3939376" cy="1319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/>
          <p:nvPr/>
        </p:nvSpPr>
        <p:spPr>
          <a:xfrm>
            <a:off x="5251413" y="1971550"/>
            <a:ext cx="3519000" cy="25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Tidligere studenter fra Falko</a:t>
            </a:r>
            <a:endParaRPr b="1"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Casper Folsach, 4000 m cykling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Rasmus Quaade 4000 m cykling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Casper Mortensen, venstre fløj håndbold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Ole Hesselbjerg 3000 m forhindring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Anders Lie Svømning 4x200 m fri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Jeanette Ottesen Svømning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Pernille Blume Svømning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Sarah Bro Svømning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Søren Dahl Svømning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4"/>
          <p:cNvSpPr txBox="1"/>
          <p:nvPr/>
        </p:nvSpPr>
        <p:spPr>
          <a:xfrm>
            <a:off x="382725" y="908900"/>
            <a:ext cx="4699800" cy="1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Daværende elever</a:t>
            </a:r>
            <a:endParaRPr b="1" sz="2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Amalie Dideriksen 4u (4u), Omnium cykling.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Casper Pedersen 4v, 4000 m cykling holdforfølgelsesløb.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Anna Emilie Møller 3v. 3000 m forhindring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4"/>
          <p:cNvSpPr txBox="1"/>
          <p:nvPr/>
        </p:nvSpPr>
        <p:spPr>
          <a:xfrm>
            <a:off x="160025" y="246100"/>
            <a:ext cx="5221500" cy="8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3600">
                <a:latin typeface="Source Sans Pro"/>
                <a:ea typeface="Source Sans Pro"/>
                <a:cs typeface="Source Sans Pro"/>
                <a:sym typeface="Source Sans Pro"/>
              </a:rPr>
              <a:t>Falko’s OL-hold Rio 2016</a:t>
            </a:r>
            <a:endParaRPr b="1"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44"/>
          <p:cNvSpPr txBox="1"/>
          <p:nvPr/>
        </p:nvSpPr>
        <p:spPr>
          <a:xfrm>
            <a:off x="440000" y="3187150"/>
            <a:ext cx="3721500" cy="136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MEN!</a:t>
            </a:r>
            <a:endParaRPr sz="2400">
              <a:solidFill>
                <a:srgbClr val="FFFFFF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240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- også mange, mange andre ;-)</a:t>
            </a:r>
            <a:r>
              <a:rPr lang="da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0" name="Google Shape;22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240" y="246100"/>
            <a:ext cx="2551325" cy="11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5"/>
          <p:cNvSpPr txBox="1"/>
          <p:nvPr/>
        </p:nvSpPr>
        <p:spPr>
          <a:xfrm>
            <a:off x="413625" y="1775350"/>
            <a:ext cx="8404200" cy="15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d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Bedst mulige udvikling i både uddannelse og idræt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d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Skabe ansvarsfulde, reflekterende og hele unge mennesker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d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Skabe rammer der giver mulighed for en god og sammenhængende hverdag</a:t>
            </a: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</a:pPr>
            <a:r>
              <a:rPr lang="d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Skabe et godt eliteidrætsmiljø med afsæt i skolens værdier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6" name="Google Shape;226;p45"/>
          <p:cNvSpPr txBox="1"/>
          <p:nvPr/>
        </p:nvSpPr>
        <p:spPr>
          <a:xfrm>
            <a:off x="106475" y="604200"/>
            <a:ext cx="88518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Målsætninger Falkonergårdens TD-afdeling</a:t>
            </a:r>
            <a:endParaRPr b="1" sz="3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6"/>
          <p:cNvSpPr txBox="1"/>
          <p:nvPr>
            <p:ph type="title"/>
          </p:nvPr>
        </p:nvSpPr>
        <p:spPr>
          <a:xfrm>
            <a:off x="265500" y="768675"/>
            <a:ext cx="40452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/>
              <a:t>Hvad gør vi?</a:t>
            </a:r>
            <a:endParaRPr b="1" sz="3600"/>
          </a:p>
        </p:txBody>
      </p:sp>
      <p:sp>
        <p:nvSpPr>
          <p:cNvPr id="232" name="Google Shape;232;p46"/>
          <p:cNvSpPr txBox="1"/>
          <p:nvPr>
            <p:ph idx="2" type="body"/>
          </p:nvPr>
        </p:nvSpPr>
        <p:spPr>
          <a:xfrm>
            <a:off x="4939500" y="113275"/>
            <a:ext cx="3837000" cy="48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>
                <a:solidFill>
                  <a:srgbClr val="000000"/>
                </a:solidFill>
              </a:rPr>
              <a:t>Life Skills </a:t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>
                <a:solidFill>
                  <a:srgbClr val="000000"/>
                </a:solidFill>
              </a:rPr>
              <a:t>Planlægning, vejledning og støtte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Fleksibilitet i forhold til træningslejre, stævner og konkurrencer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>
                <a:solidFill>
                  <a:srgbClr val="000000"/>
                </a:solidFill>
              </a:rPr>
              <a:t>Skemafri til morgentræning tirsdag og torsdag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>
                <a:solidFill>
                  <a:srgbClr val="000000"/>
                </a:solidFill>
              </a:rPr>
              <a:t>TD-Ekstraundervisning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En særlig kultur på Falkonergården - både blandt lærere, administration og i vores TD-klasser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Tæt samarbejde med klubber, trænere, sportschefer, forbund, forældre.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Indgår i forskellige netværk til udvikling af ‘den dobbelte karriere’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233" name="Google Shape;2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25" y="2016525"/>
            <a:ext cx="3656976" cy="20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6"/>
          <p:cNvSpPr txBox="1"/>
          <p:nvPr>
            <p:ph type="title"/>
          </p:nvPr>
        </p:nvSpPr>
        <p:spPr>
          <a:xfrm rot="1040934">
            <a:off x="7599280" y="431922"/>
            <a:ext cx="1001041" cy="251822"/>
          </a:xfrm>
          <a:prstGeom prst="rect">
            <a:avLst/>
          </a:prstGeom>
          <a:solidFill>
            <a:srgbClr val="B7B7B7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/>
              <a:t>Rammer</a:t>
            </a:r>
            <a:endParaRPr b="1" sz="1400"/>
          </a:p>
        </p:txBody>
      </p:sp>
      <p:sp>
        <p:nvSpPr>
          <p:cNvPr id="235" name="Google Shape;235;p46"/>
          <p:cNvSpPr txBox="1"/>
          <p:nvPr>
            <p:ph type="title"/>
          </p:nvPr>
        </p:nvSpPr>
        <p:spPr>
          <a:xfrm rot="1068958">
            <a:off x="7733031" y="2399209"/>
            <a:ext cx="1001109" cy="251703"/>
          </a:xfrm>
          <a:prstGeom prst="rect">
            <a:avLst/>
          </a:prstGeom>
          <a:solidFill>
            <a:srgbClr val="B7B7B7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/>
              <a:t>Kultur</a:t>
            </a:r>
            <a:endParaRPr b="1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7"/>
          <p:cNvSpPr txBox="1"/>
          <p:nvPr>
            <p:ph type="title"/>
          </p:nvPr>
        </p:nvSpPr>
        <p:spPr>
          <a:xfrm>
            <a:off x="160950" y="2957600"/>
            <a:ext cx="5427900" cy="1158300"/>
          </a:xfrm>
          <a:prstGeom prst="rect">
            <a:avLst/>
          </a:prstGeom>
          <a:solidFill>
            <a:srgbClr val="D9D9D9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6000"/>
              <a:t>Morgentræning</a:t>
            </a:r>
            <a:endParaRPr b="1" sz="6000"/>
          </a:p>
        </p:txBody>
      </p:sp>
      <p:sp>
        <p:nvSpPr>
          <p:cNvPr id="241" name="Google Shape;241;p47"/>
          <p:cNvSpPr txBox="1"/>
          <p:nvPr/>
        </p:nvSpPr>
        <p:spPr>
          <a:xfrm>
            <a:off x="1282600" y="2189600"/>
            <a:ext cx="23922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latin typeface="Source Sans Pro"/>
                <a:ea typeface="Source Sans Pro"/>
                <a:cs typeface="Source Sans Pro"/>
                <a:sym typeface="Source Sans Pro"/>
              </a:rPr>
              <a:t>Svømning </a:t>
            </a: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 Bellahøjbadet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42" name="Google Shape;242;p47"/>
          <p:cNvSpPr txBox="1"/>
          <p:nvPr/>
        </p:nvSpPr>
        <p:spPr>
          <a:xfrm>
            <a:off x="2792475" y="1711538"/>
            <a:ext cx="29703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latin typeface="Source Sans Pro"/>
                <a:ea typeface="Source Sans Pro"/>
                <a:cs typeface="Source Sans Pro"/>
                <a:sym typeface="Source Sans Pro"/>
              </a:rPr>
              <a:t>Fægtning </a:t>
            </a: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 Frederiksberghallen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43" name="Google Shape;243;p47"/>
          <p:cNvSpPr txBox="1"/>
          <p:nvPr/>
        </p:nvSpPr>
        <p:spPr>
          <a:xfrm>
            <a:off x="2288700" y="127200"/>
            <a:ext cx="2817900" cy="6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latin typeface="Source Sans Pro"/>
                <a:ea typeface="Source Sans Pro"/>
                <a:cs typeface="Source Sans Pro"/>
                <a:sym typeface="Source Sans Pro"/>
              </a:rPr>
              <a:t>Volleyball </a:t>
            </a: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 Frederiksberghallerne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44" name="Google Shape;244;p47"/>
          <p:cNvSpPr txBox="1"/>
          <p:nvPr/>
        </p:nvSpPr>
        <p:spPr>
          <a:xfrm>
            <a:off x="1827950" y="868400"/>
            <a:ext cx="2571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latin typeface="Source Sans Pro"/>
                <a:ea typeface="Source Sans Pro"/>
                <a:cs typeface="Source Sans Pro"/>
                <a:sym typeface="Source Sans Pro"/>
              </a:rPr>
              <a:t>Basket </a:t>
            </a: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 Frederiksberghallerne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45" name="Google Shape;245;p47"/>
          <p:cNvSpPr txBox="1"/>
          <p:nvPr/>
        </p:nvSpPr>
        <p:spPr>
          <a:xfrm>
            <a:off x="237775" y="1515100"/>
            <a:ext cx="23922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latin typeface="Source Sans Pro"/>
                <a:ea typeface="Source Sans Pro"/>
                <a:cs typeface="Source Sans Pro"/>
                <a:sym typeface="Source Sans Pro"/>
              </a:rPr>
              <a:t>Håndbold </a:t>
            </a: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 Bavnehøjhallen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46" name="Google Shape;246;p47"/>
          <p:cNvSpPr txBox="1"/>
          <p:nvPr/>
        </p:nvSpPr>
        <p:spPr>
          <a:xfrm>
            <a:off x="288125" y="427700"/>
            <a:ext cx="16869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latin typeface="Source Sans Pro"/>
                <a:ea typeface="Source Sans Pro"/>
                <a:cs typeface="Source Sans Pro"/>
                <a:sym typeface="Source Sans Pro"/>
              </a:rPr>
              <a:t>Atletik </a:t>
            </a: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i Hvidovre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47" name="Google Shape;247;p47"/>
          <p:cNvSpPr txBox="1"/>
          <p:nvPr/>
        </p:nvSpPr>
        <p:spPr>
          <a:xfrm>
            <a:off x="5762775" y="363875"/>
            <a:ext cx="3127500" cy="3752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Mange idrætter tilbyder egen morgentræning i klub-/forbundsregi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Desuden: 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- </a:t>
            </a: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selvtræning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- styrketræning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- restitution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Vigtig del af mindsettet bag Team Danmark-ordningen på Falko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Træne flere gange om dagen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Mulighed for ekstra træningspas</a:t>
            </a:r>
            <a:endParaRPr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8"/>
          <p:cNvSpPr txBox="1"/>
          <p:nvPr>
            <p:ph type="title"/>
          </p:nvPr>
        </p:nvSpPr>
        <p:spPr>
          <a:xfrm>
            <a:off x="265500" y="768675"/>
            <a:ext cx="4045200" cy="7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/>
              <a:t>Hvad gør vi?</a:t>
            </a:r>
            <a:endParaRPr b="1" sz="3600"/>
          </a:p>
        </p:txBody>
      </p:sp>
      <p:sp>
        <p:nvSpPr>
          <p:cNvPr id="253" name="Google Shape;253;p48"/>
          <p:cNvSpPr txBox="1"/>
          <p:nvPr>
            <p:ph idx="2" type="body"/>
          </p:nvPr>
        </p:nvSpPr>
        <p:spPr>
          <a:xfrm>
            <a:off x="4939500" y="113275"/>
            <a:ext cx="3837000" cy="482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>
                <a:solidFill>
                  <a:srgbClr val="000000"/>
                </a:solidFill>
              </a:rPr>
              <a:t>Life Skills </a:t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>
                <a:solidFill>
                  <a:srgbClr val="000000"/>
                </a:solidFill>
              </a:rPr>
              <a:t>Planlægning, vejledning og støtte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Fleksibilitet i forhold til træningslejre, stævner og konkurrencer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>
                <a:solidFill>
                  <a:srgbClr val="000000"/>
                </a:solidFill>
              </a:rPr>
              <a:t>Skemafri til morgentræning tirsdag og torsdag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400">
                <a:solidFill>
                  <a:srgbClr val="000000"/>
                </a:solidFill>
              </a:rPr>
              <a:t>TD-Ekstraundervisning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En særlig kultur på Falkonergården - både blandt lærere, administration og i vores TD-klasser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Tæt samarbejde med klubber, trænere, sportschefer, forbund, forældre.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400">
                <a:solidFill>
                  <a:srgbClr val="000000"/>
                </a:solidFill>
              </a:rPr>
              <a:t>Indgår i forskellige netværk til udvikling af ‘den dobbelte karriere’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254" name="Google Shape;2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725" y="2016525"/>
            <a:ext cx="3656976" cy="202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8"/>
          <p:cNvSpPr txBox="1"/>
          <p:nvPr>
            <p:ph type="title"/>
          </p:nvPr>
        </p:nvSpPr>
        <p:spPr>
          <a:xfrm rot="1040934">
            <a:off x="7599280" y="431922"/>
            <a:ext cx="1001041" cy="251822"/>
          </a:xfrm>
          <a:prstGeom prst="rect">
            <a:avLst/>
          </a:prstGeom>
          <a:solidFill>
            <a:srgbClr val="B7B7B7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/>
              <a:t>Rammer</a:t>
            </a:r>
            <a:endParaRPr b="1" sz="1400"/>
          </a:p>
        </p:txBody>
      </p:sp>
      <p:sp>
        <p:nvSpPr>
          <p:cNvPr id="256" name="Google Shape;256;p48"/>
          <p:cNvSpPr txBox="1"/>
          <p:nvPr>
            <p:ph type="title"/>
          </p:nvPr>
        </p:nvSpPr>
        <p:spPr>
          <a:xfrm rot="1068958">
            <a:off x="7733031" y="2399209"/>
            <a:ext cx="1001109" cy="251703"/>
          </a:xfrm>
          <a:prstGeom prst="rect">
            <a:avLst/>
          </a:prstGeom>
          <a:solidFill>
            <a:srgbClr val="B7B7B7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1400"/>
              <a:t>Kultur</a:t>
            </a:r>
            <a:endParaRPr b="1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3600"/>
              <a:t>Hverdagen på Falko - elevfortællinger</a:t>
            </a:r>
            <a:endParaRPr b="1" sz="3600"/>
          </a:p>
        </p:txBody>
      </p:sp>
      <p:sp>
        <p:nvSpPr>
          <p:cNvPr id="262" name="Google Shape;262;p49"/>
          <p:cNvSpPr txBox="1"/>
          <p:nvPr>
            <p:ph idx="1" type="body"/>
          </p:nvPr>
        </p:nvSpPr>
        <p:spPr>
          <a:xfrm>
            <a:off x="311700" y="1152475"/>
            <a:ext cx="3999900" cy="29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Johan Price-Pejtersen, 3u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Cykelrytter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 SemiBold"/>
              <a:buChar char="-"/>
            </a:pPr>
            <a:r>
              <a:rPr i="1" lang="da">
                <a:solidFill>
                  <a:schemeClr val="dk1"/>
                </a:solidFill>
                <a:highlight>
                  <a:srgbClr val="FFFFFF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Hvem er jeg?</a:t>
            </a:r>
            <a:endParaRPr i="1">
              <a:solidFill>
                <a:schemeClr val="dk1"/>
              </a:solidFill>
              <a:highlight>
                <a:srgbClr val="FFFFFF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 SemiBold"/>
              <a:buChar char="-"/>
            </a:pPr>
            <a:r>
              <a:rPr i="1" lang="da">
                <a:solidFill>
                  <a:schemeClr val="dk1"/>
                </a:solidFill>
                <a:highlight>
                  <a:srgbClr val="FFFFFF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Sportslig baggrund </a:t>
            </a:r>
            <a:endParaRPr i="1">
              <a:solidFill>
                <a:schemeClr val="dk1"/>
              </a:solidFill>
              <a:highlight>
                <a:srgbClr val="FFFFFF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 SemiBold"/>
              <a:buChar char="-"/>
            </a:pPr>
            <a:r>
              <a:rPr i="1" lang="da">
                <a:solidFill>
                  <a:schemeClr val="dk1"/>
                </a:solidFill>
                <a:highlight>
                  <a:srgbClr val="FFFFFF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Skole og sport kombineret</a:t>
            </a:r>
            <a:endParaRPr i="1">
              <a:solidFill>
                <a:schemeClr val="dk1"/>
              </a:solidFill>
              <a:highlight>
                <a:srgbClr val="FFFFFF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9"/>
          <p:cNvSpPr txBox="1"/>
          <p:nvPr>
            <p:ph idx="2" type="body"/>
          </p:nvPr>
        </p:nvSpPr>
        <p:spPr>
          <a:xfrm>
            <a:off x="4832400" y="1152475"/>
            <a:ext cx="3999900" cy="30651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Caroline Fage Martin, 4u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Tidligere basketballspiller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 SemiBold"/>
              <a:buChar char="-"/>
            </a:pPr>
            <a:r>
              <a:rPr i="1" lang="da">
                <a:solidFill>
                  <a:schemeClr val="dk1"/>
                </a:solidFill>
                <a:highlight>
                  <a:srgbClr val="FFFFFF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Hvorfor valgte jeg Falko?</a:t>
            </a:r>
            <a:endParaRPr i="1">
              <a:solidFill>
                <a:schemeClr val="dk1"/>
              </a:solidFill>
              <a:highlight>
                <a:srgbClr val="FFFFFF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 SemiBold"/>
              <a:buChar char="-"/>
            </a:pPr>
            <a:r>
              <a:rPr i="1" lang="da">
                <a:solidFill>
                  <a:schemeClr val="dk1"/>
                </a:solidFill>
                <a:highlight>
                  <a:srgbClr val="FFFFFF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Falko-livet før/efter basket</a:t>
            </a:r>
            <a:endParaRPr i="1">
              <a:solidFill>
                <a:schemeClr val="dk1"/>
              </a:solidFill>
              <a:highlight>
                <a:srgbClr val="FFFFFF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 SemiBold"/>
              <a:buChar char="-"/>
            </a:pPr>
            <a:r>
              <a:rPr i="1" lang="da">
                <a:solidFill>
                  <a:schemeClr val="dk1"/>
                </a:solidFill>
                <a:highlight>
                  <a:srgbClr val="FFFFFF"/>
                </a:highlight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Hverdagen i min klasse i 4.g</a:t>
            </a:r>
            <a:endParaRPr i="1">
              <a:solidFill>
                <a:schemeClr val="dk1"/>
              </a:solidFill>
              <a:highlight>
                <a:srgbClr val="FFFFFF"/>
              </a:highlight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50" y="2874650"/>
            <a:ext cx="1764151" cy="11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9701" y="2382275"/>
            <a:ext cx="1191126" cy="179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